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7"/>
  </p:notesMasterIdLst>
  <p:sldIdLst>
    <p:sldId id="256" r:id="rId5"/>
    <p:sldId id="257" r:id="rId6"/>
    <p:sldId id="260"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9" r:id="rId20"/>
    <p:sldId id="278" r:id="rId21"/>
    <p:sldId id="283" r:id="rId22"/>
    <p:sldId id="280" r:id="rId23"/>
    <p:sldId id="281" r:id="rId24"/>
    <p:sldId id="282" r:id="rId25"/>
    <p:sldId id="261" r:id="rId26"/>
  </p:sldIdLst>
  <p:sldSz cx="14630400" cy="8229600"/>
  <p:notesSz cx="6858000" cy="9144000"/>
  <p:embeddedFontLst>
    <p:embeddedFont>
      <p:font typeface="Calibri" panose="020F050202020403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000000"/>
          </p15:clr>
        </p15:guide>
        <p15:guide id="2" pos="4608">
          <p15:clr>
            <a:srgbClr val="00000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F2F348-A2D9-D374-7A97-AB54298E4FCB}" name="Isha" initials="I" userId="S::Isha@vkalra.com::0122b715-8e19-4338-aea1-3ff9c3b07a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5" d="100"/>
          <a:sy n="75" d="100"/>
        </p:scale>
        <p:origin x="558" y="72"/>
      </p:cViewPr>
      <p:guideLst>
        <p:guide orient="horz" pos="2592"/>
        <p:guide pos="4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523528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83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823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807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488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235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044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044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1510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2036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520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5669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5795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8815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675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711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9963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615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15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097280" y="2556511"/>
            <a:ext cx="12435840" cy="176403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194560" y="4663440"/>
            <a:ext cx="10241280" cy="2103120"/>
          </a:xfrm>
          <a:prstGeom prst="rect">
            <a:avLst/>
          </a:prstGeom>
          <a:noFill/>
          <a:ln>
            <a:noFill/>
          </a:ln>
        </p:spPr>
        <p:txBody>
          <a:bodyPr spcFirstLastPara="1" wrap="square" lIns="130600" tIns="65300" rIns="130600" bIns="65300" anchor="t" anchorCtr="0">
            <a:normAutofit/>
          </a:bodyPr>
          <a:lstStyle>
            <a:lvl1pPr lvl="0" algn="ctr">
              <a:spcBef>
                <a:spcPts val="920"/>
              </a:spcBef>
              <a:spcAft>
                <a:spcPts val="0"/>
              </a:spcAft>
              <a:buClr>
                <a:srgbClr val="888888"/>
              </a:buClr>
              <a:buSzPts val="4600"/>
              <a:buNone/>
              <a:defRPr>
                <a:solidFill>
                  <a:srgbClr val="888888"/>
                </a:solidFill>
              </a:defRPr>
            </a:lvl1pPr>
            <a:lvl2pPr lvl="1" algn="ctr">
              <a:spcBef>
                <a:spcPts val="800"/>
              </a:spcBef>
              <a:spcAft>
                <a:spcPts val="0"/>
              </a:spcAft>
              <a:buClr>
                <a:srgbClr val="888888"/>
              </a:buClr>
              <a:buSzPts val="4000"/>
              <a:buNone/>
              <a:defRPr>
                <a:solidFill>
                  <a:srgbClr val="888888"/>
                </a:solidFill>
              </a:defRPr>
            </a:lvl2pPr>
            <a:lvl3pPr lvl="2" algn="ctr">
              <a:spcBef>
                <a:spcPts val="680"/>
              </a:spcBef>
              <a:spcAft>
                <a:spcPts val="0"/>
              </a:spcAft>
              <a:buClr>
                <a:srgbClr val="888888"/>
              </a:buClr>
              <a:buSzPts val="3400"/>
              <a:buNone/>
              <a:defRPr>
                <a:solidFill>
                  <a:srgbClr val="888888"/>
                </a:solidFill>
              </a:defRPr>
            </a:lvl3pPr>
            <a:lvl4pPr lvl="3" algn="ctr">
              <a:spcBef>
                <a:spcPts val="580"/>
              </a:spcBef>
              <a:spcAft>
                <a:spcPts val="0"/>
              </a:spcAft>
              <a:buClr>
                <a:srgbClr val="888888"/>
              </a:buClr>
              <a:buSzPts val="2900"/>
              <a:buNone/>
              <a:defRPr>
                <a:solidFill>
                  <a:srgbClr val="888888"/>
                </a:solidFill>
              </a:defRPr>
            </a:lvl4pPr>
            <a:lvl5pPr lvl="4" algn="ctr">
              <a:spcBef>
                <a:spcPts val="580"/>
              </a:spcBef>
              <a:spcAft>
                <a:spcPts val="0"/>
              </a:spcAft>
              <a:buClr>
                <a:srgbClr val="888888"/>
              </a:buClr>
              <a:buSzPts val="2900"/>
              <a:buNone/>
              <a:defRPr>
                <a:solidFill>
                  <a:srgbClr val="888888"/>
                </a:solidFill>
              </a:defRPr>
            </a:lvl5pPr>
            <a:lvl6pPr lvl="5" algn="ctr">
              <a:spcBef>
                <a:spcPts val="580"/>
              </a:spcBef>
              <a:spcAft>
                <a:spcPts val="0"/>
              </a:spcAft>
              <a:buClr>
                <a:srgbClr val="888888"/>
              </a:buClr>
              <a:buSzPts val="2900"/>
              <a:buNone/>
              <a:defRPr>
                <a:solidFill>
                  <a:srgbClr val="888888"/>
                </a:solidFill>
              </a:defRPr>
            </a:lvl6pPr>
            <a:lvl7pPr lvl="6" algn="ctr">
              <a:spcBef>
                <a:spcPts val="580"/>
              </a:spcBef>
              <a:spcAft>
                <a:spcPts val="0"/>
              </a:spcAft>
              <a:buClr>
                <a:srgbClr val="888888"/>
              </a:buClr>
              <a:buSzPts val="2900"/>
              <a:buNone/>
              <a:defRPr>
                <a:solidFill>
                  <a:srgbClr val="888888"/>
                </a:solidFill>
              </a:defRPr>
            </a:lvl7pPr>
            <a:lvl8pPr lvl="7" algn="ctr">
              <a:spcBef>
                <a:spcPts val="580"/>
              </a:spcBef>
              <a:spcAft>
                <a:spcPts val="0"/>
              </a:spcAft>
              <a:buClr>
                <a:srgbClr val="888888"/>
              </a:buClr>
              <a:buSzPts val="2900"/>
              <a:buNone/>
              <a:defRPr>
                <a:solidFill>
                  <a:srgbClr val="888888"/>
                </a:solidFill>
              </a:defRPr>
            </a:lvl8pPr>
            <a:lvl9pPr lvl="8" algn="ctr">
              <a:spcBef>
                <a:spcPts val="580"/>
              </a:spcBef>
              <a:spcAft>
                <a:spcPts val="0"/>
              </a:spcAft>
              <a:buClr>
                <a:srgbClr val="888888"/>
              </a:buClr>
              <a:buSzPts val="2900"/>
              <a:buNone/>
              <a:defRPr>
                <a:solidFill>
                  <a:srgbClr val="888888"/>
                </a:solidFill>
              </a:defRPr>
            </a:lvl9pPr>
          </a:lstStyle>
          <a:p>
            <a:endParaRPr/>
          </a:p>
        </p:txBody>
      </p:sp>
      <p:sp>
        <p:nvSpPr>
          <p:cNvPr id="14" name="Google Shape;14;p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4599622" y="-1947862"/>
            <a:ext cx="5431156" cy="13167360"/>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5392083" y="1976438"/>
            <a:ext cx="8425816" cy="5265421"/>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4736783" y="-3169601"/>
            <a:ext cx="8425816" cy="15557499"/>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155701" y="5288281"/>
            <a:ext cx="12435840" cy="1634490"/>
          </a:xfrm>
          <a:prstGeom prst="rect">
            <a:avLst/>
          </a:prstGeom>
          <a:noFill/>
          <a:ln>
            <a:noFill/>
          </a:ln>
        </p:spPr>
        <p:txBody>
          <a:bodyPr spcFirstLastPara="1" wrap="square" lIns="130600" tIns="65300" rIns="130600" bIns="65300" anchor="t" anchorCtr="0">
            <a:normAutofit/>
          </a:bodyPr>
          <a:lstStyle>
            <a:lvl1pPr lvl="0" algn="l">
              <a:spcBef>
                <a:spcPts val="0"/>
              </a:spcBef>
              <a:spcAft>
                <a:spcPts val="0"/>
              </a:spcAft>
              <a:buClr>
                <a:schemeClr val="dk1"/>
              </a:buClr>
              <a:buSzPts val="5700"/>
              <a:buFont typeface="Calibri"/>
              <a:buNone/>
              <a:defRPr sz="5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155701" y="3488056"/>
            <a:ext cx="12435840" cy="1800224"/>
          </a:xfrm>
          <a:prstGeom prst="rect">
            <a:avLst/>
          </a:prstGeom>
          <a:noFill/>
          <a:ln>
            <a:noFill/>
          </a:ln>
        </p:spPr>
        <p:txBody>
          <a:bodyPr spcFirstLastPara="1" wrap="square" lIns="130600" tIns="65300" rIns="130600" bIns="65300" anchor="b" anchorCtr="0">
            <a:normAutofit/>
          </a:bodyPr>
          <a:lstStyle>
            <a:lvl1pPr marL="457200" lvl="0" indent="-228600" algn="l">
              <a:spcBef>
                <a:spcPts val="580"/>
              </a:spcBef>
              <a:spcAft>
                <a:spcPts val="0"/>
              </a:spcAft>
              <a:buClr>
                <a:srgbClr val="888888"/>
              </a:buClr>
              <a:buSzPts val="2900"/>
              <a:buNone/>
              <a:defRPr sz="2900">
                <a:solidFill>
                  <a:srgbClr val="888888"/>
                </a:solidFill>
              </a:defRPr>
            </a:lvl1pPr>
            <a:lvl2pPr marL="914400" lvl="1" indent="-228600" algn="l">
              <a:spcBef>
                <a:spcPts val="520"/>
              </a:spcBef>
              <a:spcAft>
                <a:spcPts val="0"/>
              </a:spcAft>
              <a:buClr>
                <a:srgbClr val="888888"/>
              </a:buClr>
              <a:buSzPts val="2600"/>
              <a:buNone/>
              <a:defRPr sz="2600">
                <a:solidFill>
                  <a:srgbClr val="888888"/>
                </a:solidFill>
              </a:defRPr>
            </a:lvl2pPr>
            <a:lvl3pPr marL="1371600" lvl="2" indent="-228600" algn="l">
              <a:spcBef>
                <a:spcPts val="460"/>
              </a:spcBef>
              <a:spcAft>
                <a:spcPts val="0"/>
              </a:spcAft>
              <a:buClr>
                <a:srgbClr val="888888"/>
              </a:buClr>
              <a:buSzPts val="2300"/>
              <a:buNone/>
              <a:defRPr sz="2300">
                <a:solidFill>
                  <a:srgbClr val="888888"/>
                </a:solidFill>
              </a:defRPr>
            </a:lvl3pPr>
            <a:lvl4pPr marL="1828800" lvl="3" indent="-228600" algn="l">
              <a:spcBef>
                <a:spcPts val="400"/>
              </a:spcBef>
              <a:spcAft>
                <a:spcPts val="0"/>
              </a:spcAft>
              <a:buClr>
                <a:srgbClr val="888888"/>
              </a:buClr>
              <a:buSzPts val="2000"/>
              <a:buNone/>
              <a:defRPr sz="2000">
                <a:solidFill>
                  <a:srgbClr val="888888"/>
                </a:solidFill>
              </a:defRPr>
            </a:lvl4pPr>
            <a:lvl5pPr marL="2286000" lvl="4" indent="-228600" algn="l">
              <a:spcBef>
                <a:spcPts val="400"/>
              </a:spcBef>
              <a:spcAft>
                <a:spcPts val="0"/>
              </a:spcAft>
              <a:buClr>
                <a:srgbClr val="888888"/>
              </a:buClr>
              <a:buSzPts val="2000"/>
              <a:buNone/>
              <a:defRPr sz="2000">
                <a:solidFill>
                  <a:srgbClr val="888888"/>
                </a:solidFill>
              </a:defRPr>
            </a:lvl5pPr>
            <a:lvl6pPr marL="2743200" lvl="5" indent="-228600" algn="l">
              <a:spcBef>
                <a:spcPts val="400"/>
              </a:spcBef>
              <a:spcAft>
                <a:spcPts val="0"/>
              </a:spcAft>
              <a:buClr>
                <a:srgbClr val="888888"/>
              </a:buClr>
              <a:buSzPts val="2000"/>
              <a:buNone/>
              <a:defRPr sz="2000">
                <a:solidFill>
                  <a:srgbClr val="888888"/>
                </a:solidFill>
              </a:defRPr>
            </a:lvl6pPr>
            <a:lvl7pPr marL="3200400" lvl="6" indent="-228600" algn="l">
              <a:spcBef>
                <a:spcPts val="400"/>
              </a:spcBef>
              <a:spcAft>
                <a:spcPts val="0"/>
              </a:spcAft>
              <a:buClr>
                <a:srgbClr val="888888"/>
              </a:buClr>
              <a:buSzPts val="2000"/>
              <a:buNone/>
              <a:defRPr sz="2000">
                <a:solidFill>
                  <a:srgbClr val="888888"/>
                </a:solidFill>
              </a:defRPr>
            </a:lvl7pPr>
            <a:lvl8pPr marL="3657600" lvl="7" indent="-228600" algn="l">
              <a:spcBef>
                <a:spcPts val="400"/>
              </a:spcBef>
              <a:spcAft>
                <a:spcPts val="0"/>
              </a:spcAft>
              <a:buClr>
                <a:srgbClr val="888888"/>
              </a:buClr>
              <a:buSzPts val="2000"/>
              <a:buNone/>
              <a:defRPr sz="2000">
                <a:solidFill>
                  <a:srgbClr val="888888"/>
                </a:solidFill>
              </a:defRPr>
            </a:lvl8pPr>
            <a:lvl9pPr marL="4114800" lvl="8" indent="-228600" algn="l">
              <a:spcBef>
                <a:spcPts val="400"/>
              </a:spcBef>
              <a:spcAft>
                <a:spcPts val="0"/>
              </a:spcAft>
              <a:buClr>
                <a:srgbClr val="888888"/>
              </a:buClr>
              <a:buSzPts val="2000"/>
              <a:buNone/>
              <a:defRPr sz="2000">
                <a:solidFill>
                  <a:srgbClr val="888888"/>
                </a:solidFill>
              </a:defRPr>
            </a:lvl9pPr>
          </a:lstStyle>
          <a:p>
            <a:endParaRPr/>
          </a:p>
        </p:txBody>
      </p:sp>
      <p:sp>
        <p:nvSpPr>
          <p:cNvPr id="26" name="Google Shape;26;p4"/>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170941" y="2305050"/>
            <a:ext cx="10411459" cy="651700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2" name="Google Shape;32;p5"/>
          <p:cNvSpPr txBox="1">
            <a:spLocks noGrp="1"/>
          </p:cNvSpPr>
          <p:nvPr>
            <p:ph type="body" idx="2"/>
          </p:nvPr>
        </p:nvSpPr>
        <p:spPr>
          <a:xfrm>
            <a:off x="11826241" y="2305050"/>
            <a:ext cx="10411461" cy="651700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3" name="Google Shape;33;p5"/>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6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31520" y="1842136"/>
            <a:ext cx="6464301"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39" name="Google Shape;39;p6"/>
          <p:cNvSpPr txBox="1">
            <a:spLocks noGrp="1"/>
          </p:cNvSpPr>
          <p:nvPr>
            <p:ph type="body" idx="2"/>
          </p:nvPr>
        </p:nvSpPr>
        <p:spPr>
          <a:xfrm>
            <a:off x="731520" y="2609850"/>
            <a:ext cx="6464301"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0" name="Google Shape;40;p6"/>
          <p:cNvSpPr txBox="1">
            <a:spLocks noGrp="1"/>
          </p:cNvSpPr>
          <p:nvPr>
            <p:ph type="body" idx="3"/>
          </p:nvPr>
        </p:nvSpPr>
        <p:spPr>
          <a:xfrm>
            <a:off x="7432041" y="1842136"/>
            <a:ext cx="6466840"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41" name="Google Shape;41;p6"/>
          <p:cNvSpPr txBox="1">
            <a:spLocks noGrp="1"/>
          </p:cNvSpPr>
          <p:nvPr>
            <p:ph type="body" idx="4"/>
          </p:nvPr>
        </p:nvSpPr>
        <p:spPr>
          <a:xfrm>
            <a:off x="7432041" y="2609850"/>
            <a:ext cx="6466840"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2" name="Google Shape;42;p6"/>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31521" y="327660"/>
            <a:ext cx="4813301" cy="1394460"/>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720080" y="327660"/>
            <a:ext cx="8178800" cy="7023736"/>
          </a:xfrm>
          <a:prstGeom prst="rect">
            <a:avLst/>
          </a:prstGeom>
          <a:noFill/>
          <a:ln>
            <a:noFill/>
          </a:ln>
        </p:spPr>
        <p:txBody>
          <a:bodyPr spcFirstLastPara="1" wrap="square" lIns="130600" tIns="65300" rIns="130600" bIns="65300" anchor="t" anchorCtr="0">
            <a:normAutofit/>
          </a:bodyPr>
          <a:lstStyle>
            <a:lvl1pPr marL="457200" lvl="0" indent="-520700" algn="l">
              <a:spcBef>
                <a:spcPts val="920"/>
              </a:spcBef>
              <a:spcAft>
                <a:spcPts val="0"/>
              </a:spcAft>
              <a:buClr>
                <a:schemeClr val="dk1"/>
              </a:buClr>
              <a:buSzPts val="4600"/>
              <a:buChar char="•"/>
              <a:defRPr sz="4600"/>
            </a:lvl1pPr>
            <a:lvl2pPr marL="914400" lvl="1" indent="-482600" algn="l">
              <a:spcBef>
                <a:spcPts val="800"/>
              </a:spcBef>
              <a:spcAft>
                <a:spcPts val="0"/>
              </a:spcAft>
              <a:buClr>
                <a:schemeClr val="dk1"/>
              </a:buClr>
              <a:buSzPts val="4000"/>
              <a:buChar char="–"/>
              <a:defRPr sz="4000"/>
            </a:lvl2pPr>
            <a:lvl3pPr marL="1371600" lvl="2" indent="-444500" algn="l">
              <a:spcBef>
                <a:spcPts val="680"/>
              </a:spcBef>
              <a:spcAft>
                <a:spcPts val="0"/>
              </a:spcAft>
              <a:buClr>
                <a:schemeClr val="dk1"/>
              </a:buClr>
              <a:buSzPts val="3400"/>
              <a:buChar char="•"/>
              <a:defRPr sz="3400"/>
            </a:lvl3pPr>
            <a:lvl4pPr marL="1828800" lvl="3" indent="-412750" algn="l">
              <a:spcBef>
                <a:spcPts val="580"/>
              </a:spcBef>
              <a:spcAft>
                <a:spcPts val="0"/>
              </a:spcAft>
              <a:buClr>
                <a:schemeClr val="dk1"/>
              </a:buClr>
              <a:buSzPts val="2900"/>
              <a:buChar char="–"/>
              <a:defRPr sz="2900"/>
            </a:lvl4pPr>
            <a:lvl5pPr marL="2286000" lvl="4" indent="-412750" algn="l">
              <a:spcBef>
                <a:spcPts val="580"/>
              </a:spcBef>
              <a:spcAft>
                <a:spcPts val="0"/>
              </a:spcAft>
              <a:buClr>
                <a:schemeClr val="dk1"/>
              </a:buClr>
              <a:buSzPts val="2900"/>
              <a:buChar char="»"/>
              <a:defRPr sz="2900"/>
            </a:lvl5pPr>
            <a:lvl6pPr marL="2743200" lvl="5" indent="-412750" algn="l">
              <a:spcBef>
                <a:spcPts val="580"/>
              </a:spcBef>
              <a:spcAft>
                <a:spcPts val="0"/>
              </a:spcAft>
              <a:buClr>
                <a:schemeClr val="dk1"/>
              </a:buClr>
              <a:buSzPts val="2900"/>
              <a:buChar char="•"/>
              <a:defRPr sz="2900"/>
            </a:lvl6pPr>
            <a:lvl7pPr marL="3200400" lvl="6" indent="-412750" algn="l">
              <a:spcBef>
                <a:spcPts val="580"/>
              </a:spcBef>
              <a:spcAft>
                <a:spcPts val="0"/>
              </a:spcAft>
              <a:buClr>
                <a:schemeClr val="dk1"/>
              </a:buClr>
              <a:buSzPts val="2900"/>
              <a:buChar char="•"/>
              <a:defRPr sz="2900"/>
            </a:lvl7pPr>
            <a:lvl8pPr marL="3657600" lvl="7" indent="-412750" algn="l">
              <a:spcBef>
                <a:spcPts val="580"/>
              </a:spcBef>
              <a:spcAft>
                <a:spcPts val="0"/>
              </a:spcAft>
              <a:buClr>
                <a:schemeClr val="dk1"/>
              </a:buClr>
              <a:buSzPts val="2900"/>
              <a:buChar char="•"/>
              <a:defRPr sz="2900"/>
            </a:lvl8pPr>
            <a:lvl9pPr marL="4114800" lvl="8" indent="-412750" algn="l">
              <a:spcBef>
                <a:spcPts val="580"/>
              </a:spcBef>
              <a:spcAft>
                <a:spcPts val="0"/>
              </a:spcAft>
              <a:buClr>
                <a:schemeClr val="dk1"/>
              </a:buClr>
              <a:buSzPts val="2900"/>
              <a:buChar char="•"/>
              <a:defRPr sz="2900"/>
            </a:lvl9pPr>
          </a:lstStyle>
          <a:p>
            <a:endParaRPr/>
          </a:p>
        </p:txBody>
      </p:sp>
      <p:sp>
        <p:nvSpPr>
          <p:cNvPr id="57" name="Google Shape;57;p9"/>
          <p:cNvSpPr txBox="1">
            <a:spLocks noGrp="1"/>
          </p:cNvSpPr>
          <p:nvPr>
            <p:ph type="body" idx="2"/>
          </p:nvPr>
        </p:nvSpPr>
        <p:spPr>
          <a:xfrm>
            <a:off x="731521" y="1722120"/>
            <a:ext cx="4813301" cy="5629276"/>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58" name="Google Shape;58;p9"/>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867661" y="5760720"/>
            <a:ext cx="8778240" cy="680086"/>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2867661" y="735330"/>
            <a:ext cx="8778240" cy="4937760"/>
          </a:xfrm>
          <a:prstGeom prst="rect">
            <a:avLst/>
          </a:prstGeom>
          <a:noFill/>
          <a:ln>
            <a:noFill/>
          </a:ln>
        </p:spPr>
      </p:sp>
      <p:sp>
        <p:nvSpPr>
          <p:cNvPr id="64" name="Google Shape;64;p10"/>
          <p:cNvSpPr txBox="1">
            <a:spLocks noGrp="1"/>
          </p:cNvSpPr>
          <p:nvPr>
            <p:ph type="body" idx="1"/>
          </p:nvPr>
        </p:nvSpPr>
        <p:spPr>
          <a:xfrm>
            <a:off x="2867661" y="6440806"/>
            <a:ext cx="8778240" cy="965834"/>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65" name="Google Shape;65;p10"/>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marR="0" lvl="0" algn="ctr" rtl="0">
              <a:spcBef>
                <a:spcPts val="0"/>
              </a:spcBef>
              <a:spcAft>
                <a:spcPts val="0"/>
              </a:spcAft>
              <a:buClr>
                <a:schemeClr val="dk1"/>
              </a:buClr>
              <a:buSzPts val="6300"/>
              <a:buFont typeface="Calibri"/>
              <a:buNone/>
              <a:defRPr sz="6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marR="0" lvl="0" indent="-520700" algn="l" rtl="0">
              <a:spcBef>
                <a:spcPts val="92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marR="0" lvl="0" algn="l"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marR="0" lvl="0" algn="ctr"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marR="0" lvl="0" indent="0" algn="r" rtl="0">
              <a:spcBef>
                <a:spcPts val="0"/>
              </a:spcBef>
              <a:buNone/>
              <a:defRPr sz="1700" b="0" i="0" u="none" strike="noStrike" cap="none">
                <a:solidFill>
                  <a:srgbClr val="888888"/>
                </a:solidFill>
                <a:latin typeface="Calibri"/>
                <a:ea typeface="Calibri"/>
                <a:cs typeface="Calibri"/>
                <a:sym typeface="Calibri"/>
              </a:defRPr>
            </a:lvl1pPr>
            <a:lvl2pPr marL="0" marR="0" lvl="1" indent="0" algn="r" rtl="0">
              <a:spcBef>
                <a:spcPts val="0"/>
              </a:spcBef>
              <a:buNone/>
              <a:defRPr sz="1700" b="0" i="0" u="none" strike="noStrike" cap="none">
                <a:solidFill>
                  <a:srgbClr val="888888"/>
                </a:solidFill>
                <a:latin typeface="Calibri"/>
                <a:ea typeface="Calibri"/>
                <a:cs typeface="Calibri"/>
                <a:sym typeface="Calibri"/>
              </a:defRPr>
            </a:lvl2pPr>
            <a:lvl3pPr marL="0" marR="0" lvl="2" indent="0" algn="r" rtl="0">
              <a:spcBef>
                <a:spcPts val="0"/>
              </a:spcBef>
              <a:buNone/>
              <a:defRPr sz="1700" b="0" i="0" u="none" strike="noStrike" cap="none">
                <a:solidFill>
                  <a:srgbClr val="888888"/>
                </a:solidFill>
                <a:latin typeface="Calibri"/>
                <a:ea typeface="Calibri"/>
                <a:cs typeface="Calibri"/>
                <a:sym typeface="Calibri"/>
              </a:defRPr>
            </a:lvl3pPr>
            <a:lvl4pPr marL="0" marR="0" lvl="3" indent="0" algn="r" rtl="0">
              <a:spcBef>
                <a:spcPts val="0"/>
              </a:spcBef>
              <a:buNone/>
              <a:defRPr sz="1700" b="0" i="0" u="none" strike="noStrike" cap="none">
                <a:solidFill>
                  <a:srgbClr val="888888"/>
                </a:solidFill>
                <a:latin typeface="Calibri"/>
                <a:ea typeface="Calibri"/>
                <a:cs typeface="Calibri"/>
                <a:sym typeface="Calibri"/>
              </a:defRPr>
            </a:lvl4pPr>
            <a:lvl5pPr marL="0" marR="0" lvl="4" indent="0" algn="r" rtl="0">
              <a:spcBef>
                <a:spcPts val="0"/>
              </a:spcBef>
              <a:buNone/>
              <a:defRPr sz="1700" b="0" i="0" u="none" strike="noStrike" cap="none">
                <a:solidFill>
                  <a:srgbClr val="888888"/>
                </a:solidFill>
                <a:latin typeface="Calibri"/>
                <a:ea typeface="Calibri"/>
                <a:cs typeface="Calibri"/>
                <a:sym typeface="Calibri"/>
              </a:defRPr>
            </a:lvl5pPr>
            <a:lvl6pPr marL="0" marR="0" lvl="5" indent="0" algn="r" rtl="0">
              <a:spcBef>
                <a:spcPts val="0"/>
              </a:spcBef>
              <a:buNone/>
              <a:defRPr sz="1700" b="0" i="0" u="none" strike="noStrike" cap="none">
                <a:solidFill>
                  <a:srgbClr val="888888"/>
                </a:solidFill>
                <a:latin typeface="Calibri"/>
                <a:ea typeface="Calibri"/>
                <a:cs typeface="Calibri"/>
                <a:sym typeface="Calibri"/>
              </a:defRPr>
            </a:lvl6pPr>
            <a:lvl7pPr marL="0" marR="0" lvl="6" indent="0" algn="r" rtl="0">
              <a:spcBef>
                <a:spcPts val="0"/>
              </a:spcBef>
              <a:buNone/>
              <a:defRPr sz="1700" b="0" i="0" u="none" strike="noStrike" cap="none">
                <a:solidFill>
                  <a:srgbClr val="888888"/>
                </a:solidFill>
                <a:latin typeface="Calibri"/>
                <a:ea typeface="Calibri"/>
                <a:cs typeface="Calibri"/>
                <a:sym typeface="Calibri"/>
              </a:defRPr>
            </a:lvl7pPr>
            <a:lvl8pPr marL="0" marR="0" lvl="7" indent="0" algn="r" rtl="0">
              <a:spcBef>
                <a:spcPts val="0"/>
              </a:spcBef>
              <a:buNone/>
              <a:defRPr sz="1700" b="0" i="0" u="none" strike="noStrike" cap="none">
                <a:solidFill>
                  <a:srgbClr val="888888"/>
                </a:solidFill>
                <a:latin typeface="Calibri"/>
                <a:ea typeface="Calibri"/>
                <a:cs typeface="Calibri"/>
                <a:sym typeface="Calibri"/>
              </a:defRPr>
            </a:lvl8pPr>
            <a:lvl9pPr marL="0" marR="0" lvl="8" indent="0" algn="r" rtl="0">
              <a:spcBef>
                <a:spcPts val="0"/>
              </a:spcBef>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b="0" i="0" u="none" strike="noStrike" cap="none" dirty="0">
              <a:solidFill>
                <a:schemeClr val="lt1"/>
              </a:solidFill>
              <a:latin typeface="Calibri"/>
              <a:ea typeface="Calibri"/>
              <a:cs typeface="Calibri"/>
              <a:sym typeface="Calibri"/>
            </a:endParaRPr>
          </a:p>
        </p:txBody>
      </p:sp>
      <p:pic>
        <p:nvPicPr>
          <p:cNvPr id="85" name="Google Shape;85;p13" descr="D:\Anuradha 2018\2021\Verendra Kalra &amp; Co\Presentation Slides\JPG\Presentation Slides-01.jpg"/>
          <p:cNvPicPr preferRelativeResize="0"/>
          <p:nvPr/>
        </p:nvPicPr>
        <p:blipFill rotWithShape="1">
          <a:blip r:embed="rId3">
            <a:alphaModFix/>
          </a:blip>
          <a:srcRect/>
          <a:stretch/>
        </p:blipFill>
        <p:spPr>
          <a:xfrm>
            <a:off x="-1" y="0"/>
            <a:ext cx="14630399" cy="8229600"/>
          </a:xfrm>
          <a:prstGeom prst="rect">
            <a:avLst/>
          </a:prstGeom>
          <a:noFill/>
          <a:ln>
            <a:noFill/>
          </a:ln>
        </p:spPr>
      </p:pic>
      <p:pic>
        <p:nvPicPr>
          <p:cNvPr id="86" name="Google Shape;86;p13" descr="D:\Anuradha 2018\2021\Verendra Kalra &amp; Co\FINAL LOGO\VK&amp;CO\PNG\Verendra Kalra &amp; Co Logo-01.png"/>
          <p:cNvPicPr preferRelativeResize="0"/>
          <p:nvPr/>
        </p:nvPicPr>
        <p:blipFill rotWithShape="1">
          <a:blip r:embed="rId4">
            <a:alphaModFix/>
          </a:blip>
          <a:srcRect/>
          <a:stretch/>
        </p:blipFill>
        <p:spPr>
          <a:xfrm>
            <a:off x="11864316" y="304800"/>
            <a:ext cx="2385084" cy="990600"/>
          </a:xfrm>
          <a:prstGeom prst="rect">
            <a:avLst/>
          </a:prstGeom>
          <a:noFill/>
          <a:ln>
            <a:noFill/>
          </a:ln>
        </p:spPr>
      </p:pic>
      <p:sp>
        <p:nvSpPr>
          <p:cNvPr id="87" name="Google Shape;87;p13"/>
          <p:cNvSpPr txBox="1"/>
          <p:nvPr/>
        </p:nvSpPr>
        <p:spPr>
          <a:xfrm>
            <a:off x="2017059" y="1828800"/>
            <a:ext cx="9847257"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cap="none" dirty="0">
                <a:solidFill>
                  <a:schemeClr val="lt1"/>
                </a:solidFill>
                <a:latin typeface="Roboto"/>
                <a:ea typeface="Roboto"/>
                <a:cs typeface="Roboto"/>
                <a:sym typeface="Roboto"/>
              </a:rPr>
              <a:t>Important Provisions </a:t>
            </a:r>
            <a:r>
              <a:rPr lang="en-US" sz="4800" b="1" dirty="0">
                <a:solidFill>
                  <a:schemeClr val="lt1"/>
                </a:solidFill>
                <a:latin typeface="Roboto"/>
                <a:ea typeface="Roboto"/>
                <a:cs typeface="Roboto"/>
                <a:sym typeface="Roboto"/>
              </a:rPr>
              <a:t>o</a:t>
            </a:r>
            <a:r>
              <a:rPr lang="en-US" sz="4800" b="1" i="0" u="none" strike="noStrike" cap="none" dirty="0">
                <a:solidFill>
                  <a:schemeClr val="lt1"/>
                </a:solidFill>
                <a:latin typeface="Roboto"/>
                <a:ea typeface="Roboto"/>
                <a:cs typeface="Roboto"/>
                <a:sym typeface="Roboto"/>
              </a:rPr>
              <a:t>f the Companies Act in relation to Audit</a:t>
            </a:r>
            <a:endParaRPr lang="en-US" sz="4800" b="1" dirty="0">
              <a:solidFill>
                <a:schemeClr val="lt1"/>
              </a:solidFill>
              <a:latin typeface="Roboto"/>
              <a:ea typeface="Roboto"/>
              <a:cs typeface="Roboto"/>
              <a:sym typeface="Roboto"/>
            </a:endParaRPr>
          </a:p>
        </p:txBody>
      </p:sp>
      <p:sp>
        <p:nvSpPr>
          <p:cNvPr id="88" name="Google Shape;88;p13"/>
          <p:cNvSpPr/>
          <p:nvPr/>
        </p:nvSpPr>
        <p:spPr>
          <a:xfrm flipV="1">
            <a:off x="2133598" y="3357831"/>
            <a:ext cx="9385301"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89" name="Google Shape;89;p13"/>
          <p:cNvSpPr txBox="1"/>
          <p:nvPr/>
        </p:nvSpPr>
        <p:spPr>
          <a:xfrm>
            <a:off x="431801" y="4953000"/>
            <a:ext cx="3962399"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DATE: January 6th, 2024 </a:t>
            </a:r>
            <a:endParaRPr sz="2500" b="1" dirty="0">
              <a:solidFill>
                <a:schemeClr val="lt1"/>
              </a:solidFill>
              <a:latin typeface="Roboto"/>
              <a:ea typeface="Roboto"/>
              <a:cs typeface="Roboto"/>
              <a:sym typeface="Roboto"/>
            </a:endParaRPr>
          </a:p>
        </p:txBody>
      </p:sp>
      <p:sp>
        <p:nvSpPr>
          <p:cNvPr id="2" name="Google Shape;89;p13">
            <a:extLst>
              <a:ext uri="{FF2B5EF4-FFF2-40B4-BE49-F238E27FC236}">
                <a16:creationId xmlns:a16="http://schemas.microsoft.com/office/drawing/2014/main" id="{EC7A4BEF-7D17-2749-A71E-BD946814E760}"/>
              </a:ext>
            </a:extLst>
          </p:cNvPr>
          <p:cNvSpPr txBox="1"/>
          <p:nvPr/>
        </p:nvSpPr>
        <p:spPr>
          <a:xfrm>
            <a:off x="431801" y="5801161"/>
            <a:ext cx="5219700"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PRESENTED BY: Namrata Kamboj</a:t>
            </a:r>
            <a:endParaRPr sz="2500" b="1" dirty="0">
              <a:solidFill>
                <a:schemeClr val="lt1"/>
              </a:solidFill>
              <a:latin typeface="Roboto"/>
              <a:ea typeface="Roboto"/>
              <a:cs typeface="Roboto"/>
              <a:sym typeface="Roboto"/>
            </a:endParaRPr>
          </a:p>
        </p:txBody>
      </p:sp>
      <p:sp>
        <p:nvSpPr>
          <p:cNvPr id="3" name="Google Shape;89;p13">
            <a:extLst>
              <a:ext uri="{FF2B5EF4-FFF2-40B4-BE49-F238E27FC236}">
                <a16:creationId xmlns:a16="http://schemas.microsoft.com/office/drawing/2014/main" id="{9FF857D2-359F-09ED-2AB7-5F46B8E8FA77}"/>
              </a:ext>
            </a:extLst>
          </p:cNvPr>
          <p:cNvSpPr txBox="1"/>
          <p:nvPr/>
        </p:nvSpPr>
        <p:spPr>
          <a:xfrm>
            <a:off x="431800" y="6293514"/>
            <a:ext cx="6582186"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MENTORED BY: Isha Chhabra</a:t>
            </a:r>
            <a:endParaRPr sz="2500" b="1" dirty="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345614" y="622300"/>
            <a:ext cx="13374588" cy="7423530"/>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2800" b="1" u="sng" dirty="0">
                <a:solidFill>
                  <a:schemeClr val="tx1"/>
                </a:solidFill>
                <a:latin typeface="Roboto"/>
                <a:ea typeface="Roboto"/>
                <a:cs typeface="Roboto"/>
                <a:sym typeface="Roboto"/>
              </a:rPr>
              <a:t>SATISFACTION OF CHARGE: SECTION 82</a:t>
            </a:r>
          </a:p>
          <a:p>
            <a:pPr marR="0" lvl="0" algn="ctr" rtl="0">
              <a:lnSpc>
                <a:spcPct val="120000"/>
              </a:lnSpc>
              <a:spcBef>
                <a:spcPts val="0"/>
              </a:spcBef>
              <a:spcAft>
                <a:spcPts val="0"/>
              </a:spcAft>
            </a:pPr>
            <a:endParaRPr lang="en-US" sz="2800" b="1" u="sng" dirty="0">
              <a:solidFill>
                <a:schemeClr val="tx1"/>
              </a:solidFill>
              <a:latin typeface="Roboto"/>
              <a:ea typeface="Roboto"/>
              <a:cs typeface="Roboto"/>
              <a:sym typeface="Roboto"/>
            </a:endParaRPr>
          </a:p>
          <a:p>
            <a:pPr marL="285750" marR="0" lvl="0" indent="-285750" algn="just" rtl="0">
              <a:spcBef>
                <a:spcPts val="0"/>
              </a:spcBef>
              <a:spcAft>
                <a:spcPts val="0"/>
              </a:spcAft>
              <a:buFont typeface="Wingdings" panose="05000000000000000000" pitchFamily="2" charset="2"/>
              <a:buChar char="q"/>
            </a:pPr>
            <a:r>
              <a:rPr lang="en-US" sz="1800" dirty="0">
                <a:solidFill>
                  <a:schemeClr val="tx1"/>
                </a:solidFill>
                <a:latin typeface="Roboto"/>
                <a:ea typeface="Roboto"/>
                <a:cs typeface="Roboto"/>
                <a:sym typeface="Roboto"/>
              </a:rPr>
              <a:t>Company</a:t>
            </a:r>
            <a:r>
              <a:rPr lang="en-US" sz="2800" dirty="0">
                <a:solidFill>
                  <a:schemeClr val="tx1"/>
                </a:solidFill>
                <a:latin typeface="Roboto"/>
                <a:ea typeface="Roboto"/>
                <a:cs typeface="Roboto"/>
                <a:sym typeface="Roboto"/>
              </a:rPr>
              <a:t> </a:t>
            </a:r>
            <a:r>
              <a:rPr lang="en-US" sz="1800" dirty="0">
                <a:solidFill>
                  <a:schemeClr val="tx1"/>
                </a:solidFill>
                <a:latin typeface="Roboto"/>
                <a:ea typeface="Roboto"/>
                <a:cs typeface="Roboto"/>
                <a:sym typeface="Roboto"/>
              </a:rPr>
              <a:t>shall give intimation to Registrar regarding payment or satisfaction of charge within a period of </a:t>
            </a:r>
            <a:r>
              <a:rPr lang="en-US" sz="1800" u="sng" dirty="0">
                <a:solidFill>
                  <a:schemeClr val="tx1"/>
                </a:solidFill>
                <a:latin typeface="Roboto"/>
                <a:ea typeface="Roboto"/>
                <a:cs typeface="Roboto"/>
                <a:sym typeface="Roboto"/>
              </a:rPr>
              <a:t>thirty days from the date of such payment or satisfaction</a:t>
            </a:r>
            <a:r>
              <a:rPr lang="en-US" sz="2800" u="sng" dirty="0">
                <a:solidFill>
                  <a:schemeClr val="tx1"/>
                </a:solidFill>
                <a:latin typeface="Roboto"/>
                <a:ea typeface="Roboto"/>
                <a:cs typeface="Roboto"/>
                <a:sym typeface="Roboto"/>
              </a:rPr>
              <a:t>.</a:t>
            </a:r>
          </a:p>
          <a:p>
            <a:pPr marL="285750" marR="0" lvl="0" indent="-285750" algn="just" rtl="0">
              <a:spcBef>
                <a:spcPts val="0"/>
              </a:spcBef>
              <a:spcAft>
                <a:spcPts val="0"/>
              </a:spcAft>
              <a:buFont typeface="Wingdings" panose="05000000000000000000" pitchFamily="2" charset="2"/>
              <a:buChar char="q"/>
            </a:pPr>
            <a:endParaRPr lang="en-US" sz="2800" dirty="0">
              <a:solidFill>
                <a:schemeClr val="tx1"/>
              </a:solidFill>
              <a:latin typeface="Roboto"/>
              <a:ea typeface="Roboto"/>
              <a:cs typeface="Roboto"/>
              <a:sym typeface="Roboto"/>
            </a:endParaRPr>
          </a:p>
          <a:p>
            <a:pPr marL="285750" marR="0" lvl="0" indent="-285750" algn="just" rtl="0">
              <a:spcBef>
                <a:spcPts val="0"/>
              </a:spcBef>
              <a:spcAft>
                <a:spcPts val="0"/>
              </a:spcAft>
              <a:buFont typeface="Wingdings" panose="05000000000000000000" pitchFamily="2" charset="2"/>
              <a:buChar char="q"/>
            </a:pPr>
            <a:r>
              <a:rPr lang="en-US" sz="1800" dirty="0">
                <a:solidFill>
                  <a:schemeClr val="tx1"/>
                </a:solidFill>
                <a:latin typeface="Roboto"/>
                <a:ea typeface="Roboto"/>
                <a:cs typeface="Roboto"/>
                <a:sym typeface="Roboto"/>
              </a:rPr>
              <a:t>The Act has allowed intimation of payment or satisfaction to be made within a period of three hundred days of such payment or satisfaction on payment of such additional fees.</a:t>
            </a:r>
          </a:p>
          <a:p>
            <a:pPr marL="285750" marR="0" lvl="0" indent="-285750" algn="just" rtl="0">
              <a:spcBef>
                <a:spcPts val="0"/>
              </a:spcBef>
              <a:spcAft>
                <a:spcPts val="0"/>
              </a:spcAft>
              <a:buFont typeface="Wingdings" panose="05000000000000000000" pitchFamily="2" charset="2"/>
              <a:buChar char="q"/>
            </a:pPr>
            <a:endParaRPr lang="en-US" sz="1800" dirty="0">
              <a:solidFill>
                <a:schemeClr val="tx1"/>
              </a:solidFill>
              <a:latin typeface="Roboto"/>
              <a:ea typeface="Roboto"/>
              <a:cs typeface="Roboto"/>
              <a:sym typeface="Roboto"/>
            </a:endParaRPr>
          </a:p>
          <a:p>
            <a:pPr marL="285750" marR="0" lvl="0" indent="-285750" algn="just" rtl="0">
              <a:spcBef>
                <a:spcPts val="0"/>
              </a:spcBef>
              <a:spcAft>
                <a:spcPts val="0"/>
              </a:spcAft>
              <a:buFont typeface="Wingdings" panose="05000000000000000000" pitchFamily="2" charset="2"/>
              <a:buChar char="q"/>
            </a:pPr>
            <a:r>
              <a:rPr lang="en-US" sz="1800" dirty="0">
                <a:solidFill>
                  <a:schemeClr val="tx1"/>
                </a:solidFill>
                <a:latin typeface="Roboto"/>
                <a:ea typeface="Roboto"/>
                <a:cs typeface="Roboto"/>
                <a:sym typeface="Roboto"/>
              </a:rPr>
              <a:t>And if the satisfaction of charge is not filed within 300 days, then the Company shall first file condonation of delay with the Central Government and only then file satisfaction with Registrar.</a:t>
            </a:r>
          </a:p>
          <a:p>
            <a:pPr marL="285750" marR="0" lvl="0" indent="-285750" algn="just" rtl="0">
              <a:spcBef>
                <a:spcPts val="0"/>
              </a:spcBef>
              <a:spcAft>
                <a:spcPts val="0"/>
              </a:spcAft>
              <a:buFont typeface="Wingdings" panose="05000000000000000000" pitchFamily="2" charset="2"/>
              <a:buChar char="q"/>
            </a:pPr>
            <a:endParaRPr lang="en-US" sz="1800" dirty="0">
              <a:solidFill>
                <a:schemeClr val="tx1"/>
              </a:solidFill>
              <a:latin typeface="Roboto"/>
              <a:ea typeface="Roboto"/>
              <a:cs typeface="Roboto"/>
              <a:sym typeface="Roboto"/>
            </a:endParaRPr>
          </a:p>
          <a:p>
            <a:pPr marL="285750" marR="0" lvl="0" indent="-285750" algn="just" rtl="0">
              <a:spcBef>
                <a:spcPts val="0"/>
              </a:spcBef>
              <a:spcAft>
                <a:spcPts val="0"/>
              </a:spcAft>
              <a:buFont typeface="Wingdings" panose="05000000000000000000" pitchFamily="2" charset="2"/>
              <a:buChar char="q"/>
            </a:pPr>
            <a:endParaRPr lang="en-US" sz="1800" dirty="0">
              <a:solidFill>
                <a:schemeClr val="tx1"/>
              </a:solidFill>
              <a:latin typeface="Roboto"/>
              <a:ea typeface="Roboto"/>
              <a:cs typeface="Roboto"/>
              <a:sym typeface="Roboto"/>
            </a:endParaRPr>
          </a:p>
          <a:p>
            <a:pPr marL="285750" indent="-285750">
              <a:buFont typeface="Wingdings" panose="05000000000000000000" pitchFamily="2" charset="2"/>
              <a:buChar char="q"/>
            </a:pPr>
            <a:r>
              <a:rPr lang="en-GB" sz="1800" dirty="0">
                <a:solidFill>
                  <a:schemeClr val="tx1"/>
                </a:solidFill>
                <a:latin typeface="Roboto"/>
                <a:ea typeface="Roboto"/>
                <a:cs typeface="Roboto"/>
              </a:rPr>
              <a:t>The entries in the register of charges maintained by the company shall be made forthwith after the creation, modification or satisfaction of charge.</a:t>
            </a:r>
          </a:p>
          <a:p>
            <a:pPr marL="285750" indent="-285750">
              <a:buFont typeface="Wingdings" panose="05000000000000000000" pitchFamily="2" charset="2"/>
              <a:buChar char="q"/>
            </a:pPr>
            <a:endParaRPr lang="en-GB" sz="1800" dirty="0">
              <a:solidFill>
                <a:schemeClr val="tx1"/>
              </a:solidFill>
              <a:latin typeface="Roboto"/>
              <a:ea typeface="Roboto"/>
              <a:cs typeface="Roboto"/>
            </a:endParaRPr>
          </a:p>
          <a:p>
            <a:pPr marL="285750" indent="-285750">
              <a:buFont typeface="Wingdings" panose="05000000000000000000" pitchFamily="2" charset="2"/>
              <a:buChar char="q"/>
            </a:pPr>
            <a:r>
              <a:rPr lang="en-GB" sz="1800" dirty="0">
                <a:solidFill>
                  <a:schemeClr val="tx1"/>
                </a:solidFill>
                <a:latin typeface="Roboto"/>
                <a:ea typeface="Roboto"/>
                <a:cs typeface="Roboto"/>
              </a:rPr>
              <a:t>DCL points covering the charge related compliances: </a:t>
            </a:r>
            <a:endParaRPr lang="en-US" sz="1800" dirty="0">
              <a:solidFill>
                <a:schemeClr val="tx1"/>
              </a:solidFill>
              <a:latin typeface="Roboto"/>
              <a:ea typeface="Roboto"/>
              <a:cs typeface="Roboto"/>
            </a:endParaRPr>
          </a:p>
          <a:p>
            <a:pPr lvl="0" algn="just">
              <a:lnSpc>
                <a:spcPct val="120000"/>
              </a:lnSpc>
            </a:pPr>
            <a:r>
              <a:rPr lang="en-US" sz="1800" dirty="0">
                <a:solidFill>
                  <a:schemeClr val="tx1"/>
                </a:solidFill>
                <a:latin typeface="Roboto"/>
                <a:ea typeface="Roboto"/>
                <a:cs typeface="Roboto"/>
                <a:sym typeface="Roboto"/>
              </a:rPr>
              <a:t> </a:t>
            </a: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5" name="Picture 4">
            <a:extLst>
              <a:ext uri="{FF2B5EF4-FFF2-40B4-BE49-F238E27FC236}">
                <a16:creationId xmlns:a16="http://schemas.microsoft.com/office/drawing/2014/main" id="{E774FE25-B2F9-2A39-8DB9-F74AA690C607}"/>
              </a:ext>
            </a:extLst>
          </p:cNvPr>
          <p:cNvPicPr>
            <a:picLocks noChangeAspect="1"/>
          </p:cNvPicPr>
          <p:nvPr/>
        </p:nvPicPr>
        <p:blipFill>
          <a:blip r:embed="rId5"/>
          <a:stretch>
            <a:fillRect/>
          </a:stretch>
        </p:blipFill>
        <p:spPr>
          <a:xfrm>
            <a:off x="7032908" y="6175875"/>
            <a:ext cx="5799138" cy="1611313"/>
          </a:xfrm>
          <a:prstGeom prst="rect">
            <a:avLst/>
          </a:prstGeom>
        </p:spPr>
      </p:pic>
      <p:pic>
        <p:nvPicPr>
          <p:cNvPr id="7" name="Picture 6">
            <a:extLst>
              <a:ext uri="{FF2B5EF4-FFF2-40B4-BE49-F238E27FC236}">
                <a16:creationId xmlns:a16="http://schemas.microsoft.com/office/drawing/2014/main" id="{75C96952-AC4D-D1F4-3D84-87AEF29D1D34}"/>
              </a:ext>
            </a:extLst>
          </p:cNvPr>
          <p:cNvPicPr>
            <a:picLocks noChangeAspect="1"/>
          </p:cNvPicPr>
          <p:nvPr/>
        </p:nvPicPr>
        <p:blipFill>
          <a:blip r:embed="rId6"/>
          <a:stretch>
            <a:fillRect/>
          </a:stretch>
        </p:blipFill>
        <p:spPr>
          <a:xfrm>
            <a:off x="1247491" y="6175875"/>
            <a:ext cx="4567613" cy="1857375"/>
          </a:xfrm>
          <a:prstGeom prst="rect">
            <a:avLst/>
          </a:prstGeom>
        </p:spPr>
      </p:pic>
    </p:spTree>
    <p:extLst>
      <p:ext uri="{BB962C8B-B14F-4D97-AF65-F5344CB8AC3E}">
        <p14:creationId xmlns:p14="http://schemas.microsoft.com/office/powerpoint/2010/main" val="279851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345614" y="622300"/>
            <a:ext cx="13374588" cy="7257331"/>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2800" b="1" u="sng" dirty="0">
                <a:solidFill>
                  <a:schemeClr val="tx1"/>
                </a:solidFill>
                <a:latin typeface="Roboto"/>
                <a:ea typeface="Roboto"/>
                <a:cs typeface="Roboto"/>
                <a:sym typeface="Roboto"/>
              </a:rPr>
              <a:t>LOAN AND ADVANCES: DEPOSITS</a:t>
            </a:r>
          </a:p>
          <a:p>
            <a:pPr marL="457200" marR="0" lvl="0" indent="-457200" algn="just" rtl="0">
              <a:lnSpc>
                <a:spcPct val="120000"/>
              </a:lnSpc>
              <a:spcBef>
                <a:spcPts val="0"/>
              </a:spcBef>
              <a:spcAft>
                <a:spcPts val="0"/>
              </a:spcAft>
              <a:buFont typeface="Wingdings" panose="05000000000000000000" pitchFamily="2" charset="2"/>
              <a:buChar char="§"/>
            </a:pPr>
            <a:endParaRPr lang="en-US" sz="2400" b="1" u="sng" dirty="0">
              <a:solidFill>
                <a:schemeClr val="tx1"/>
              </a:solidFill>
              <a:latin typeface="Roboto"/>
              <a:ea typeface="Roboto"/>
              <a:cs typeface="Roboto"/>
              <a:sym typeface="Roboto"/>
            </a:endParaRPr>
          </a:p>
          <a:p>
            <a:pPr marL="285750" marR="0" lvl="0" indent="-285750" algn="just" rtl="0">
              <a:lnSpc>
                <a:spcPct val="120000"/>
              </a:lnSpc>
              <a:spcBef>
                <a:spcPts val="0"/>
              </a:spcBef>
              <a:spcAft>
                <a:spcPts val="0"/>
              </a:spcAft>
              <a:buFont typeface="Arial" panose="020B0604020202020204" pitchFamily="34" charset="0"/>
              <a:buChar char="•"/>
            </a:pPr>
            <a:r>
              <a:rPr lang="en-US" sz="1600" b="1" dirty="0">
                <a:solidFill>
                  <a:schemeClr val="tx1"/>
                </a:solidFill>
                <a:latin typeface="Roboto"/>
                <a:ea typeface="Roboto"/>
                <a:cs typeface="Roboto"/>
                <a:sym typeface="Roboto"/>
              </a:rPr>
              <a:t>“DEPOSIT” </a:t>
            </a:r>
            <a:r>
              <a:rPr lang="en-US" sz="1600" dirty="0">
                <a:solidFill>
                  <a:schemeClr val="tx1"/>
                </a:solidFill>
                <a:latin typeface="Roboto"/>
                <a:ea typeface="Roboto"/>
                <a:cs typeface="Roboto"/>
                <a:sym typeface="Roboto"/>
              </a:rPr>
              <a:t>includes any receipt of money by way of deposit and loan or in any other form by a Company but does not include such categories of amount as prescribed in consultation with the Reserve Bank of India.</a:t>
            </a:r>
          </a:p>
          <a:p>
            <a:pPr marL="285750" marR="0" lvl="0" indent="-285750" algn="just" rtl="0">
              <a:lnSpc>
                <a:spcPct val="120000"/>
              </a:lnSpc>
              <a:spcBef>
                <a:spcPts val="0"/>
              </a:spcBef>
              <a:spcAft>
                <a:spcPts val="0"/>
              </a:spcAft>
              <a:buFont typeface="Arial" panose="020B0604020202020204" pitchFamily="34" charset="0"/>
              <a:buChar char="•"/>
            </a:pPr>
            <a:endParaRPr lang="en-US" sz="1600" dirty="0">
              <a:solidFill>
                <a:schemeClr val="tx1"/>
              </a:solidFill>
              <a:latin typeface="Roboto"/>
              <a:ea typeface="Roboto"/>
              <a:cs typeface="Roboto"/>
              <a:sym typeface="Roboto"/>
            </a:endParaRPr>
          </a:p>
          <a:p>
            <a:pPr marL="285750" marR="0" lvl="0" indent="-285750" algn="just" rtl="0">
              <a:lnSpc>
                <a:spcPct val="120000"/>
              </a:lnSpc>
              <a:spcBef>
                <a:spcPts val="0"/>
              </a:spcBef>
              <a:spcAft>
                <a:spcPts val="0"/>
              </a:spcAft>
              <a:buFont typeface="Arial" panose="020B0604020202020204" pitchFamily="34" charset="0"/>
              <a:buChar char="•"/>
            </a:pPr>
            <a:endParaRPr lang="en-US" sz="1600" dirty="0">
              <a:solidFill>
                <a:schemeClr val="tx1"/>
              </a:solidFill>
              <a:latin typeface="Roboto"/>
              <a:ea typeface="Roboto"/>
              <a:cs typeface="Roboto"/>
              <a:sym typeface="Roboto"/>
            </a:endParaRPr>
          </a:p>
          <a:p>
            <a:pPr marR="0" lvl="0" algn="just" rtl="0">
              <a:lnSpc>
                <a:spcPct val="120000"/>
              </a:lnSpc>
              <a:spcBef>
                <a:spcPts val="0"/>
              </a:spcBef>
              <a:spcAft>
                <a:spcPts val="0"/>
              </a:spcAft>
            </a:pPr>
            <a:endParaRPr lang="en-US" sz="1600" dirty="0">
              <a:solidFill>
                <a:schemeClr val="tx1"/>
              </a:solidFill>
              <a:latin typeface="Roboto"/>
              <a:ea typeface="Roboto"/>
              <a:cs typeface="Roboto"/>
              <a:sym typeface="Roboto"/>
            </a:endParaRPr>
          </a:p>
          <a:p>
            <a:pPr marR="0" lvl="0" algn="just" rtl="0">
              <a:lnSpc>
                <a:spcPct val="120000"/>
              </a:lnSpc>
              <a:spcBef>
                <a:spcPts val="0"/>
              </a:spcBef>
              <a:spcAft>
                <a:spcPts val="0"/>
              </a:spcAft>
            </a:pPr>
            <a:endParaRPr lang="en-US" sz="1600" dirty="0">
              <a:solidFill>
                <a:schemeClr val="tx1"/>
              </a:solidFill>
              <a:latin typeface="Roboto"/>
              <a:ea typeface="Roboto"/>
              <a:cs typeface="Roboto"/>
              <a:sym typeface="Roboto"/>
            </a:endParaRPr>
          </a:p>
          <a:p>
            <a:pPr marR="0" lvl="0" algn="just" rtl="0">
              <a:lnSpc>
                <a:spcPct val="120000"/>
              </a:lnSpc>
              <a:spcBef>
                <a:spcPts val="0"/>
              </a:spcBef>
              <a:spcAft>
                <a:spcPts val="0"/>
              </a:spcAft>
            </a:pPr>
            <a:endParaRPr lang="en-US" sz="1600" dirty="0">
              <a:solidFill>
                <a:schemeClr val="tx1"/>
              </a:solidFill>
              <a:latin typeface="Roboto"/>
              <a:ea typeface="Roboto"/>
              <a:cs typeface="Roboto"/>
              <a:sym typeface="Roboto"/>
            </a:endParaRPr>
          </a:p>
          <a:p>
            <a:pPr marR="0" lvl="0" algn="just" rtl="0">
              <a:lnSpc>
                <a:spcPct val="120000"/>
              </a:lnSpc>
              <a:spcBef>
                <a:spcPts val="0"/>
              </a:spcBef>
              <a:spcAft>
                <a:spcPts val="0"/>
              </a:spcAft>
            </a:pPr>
            <a:endParaRPr lang="en-US" sz="1600" dirty="0">
              <a:solidFill>
                <a:schemeClr val="tx1"/>
              </a:solidFill>
              <a:latin typeface="Roboto"/>
              <a:ea typeface="Roboto"/>
              <a:cs typeface="Roboto"/>
              <a:sym typeface="Roboto"/>
            </a:endParaRPr>
          </a:p>
          <a:p>
            <a:pPr marR="0" lvl="0" algn="just" rtl="0">
              <a:lnSpc>
                <a:spcPct val="120000"/>
              </a:lnSpc>
              <a:spcBef>
                <a:spcPts val="0"/>
              </a:spcBef>
              <a:spcAft>
                <a:spcPts val="0"/>
              </a:spcAft>
            </a:pPr>
            <a:endParaRPr lang="en-US" sz="1600" dirty="0">
              <a:solidFill>
                <a:schemeClr val="tx1"/>
              </a:solidFill>
              <a:latin typeface="Roboto"/>
              <a:ea typeface="Roboto"/>
              <a:cs typeface="Roboto"/>
              <a:sym typeface="Roboto"/>
            </a:endParaRPr>
          </a:p>
          <a:p>
            <a:pPr marR="0" lvl="0" algn="just" rtl="0">
              <a:lnSpc>
                <a:spcPct val="120000"/>
              </a:lnSpc>
              <a:spcBef>
                <a:spcPts val="0"/>
              </a:spcBef>
              <a:spcAft>
                <a:spcPts val="0"/>
              </a:spcAft>
            </a:pPr>
            <a:endParaRPr lang="en-US" sz="1600" dirty="0">
              <a:solidFill>
                <a:schemeClr val="tx1"/>
              </a:solidFill>
              <a:latin typeface="Roboto"/>
              <a:ea typeface="Roboto"/>
              <a:cs typeface="Roboto"/>
              <a:sym typeface="Roboto"/>
            </a:endParaRPr>
          </a:p>
          <a:p>
            <a:pPr marL="285750" marR="0" lvl="0" indent="-285750" algn="just" rtl="0">
              <a:lnSpc>
                <a:spcPct val="120000"/>
              </a:lnSpc>
              <a:spcBef>
                <a:spcPts val="0"/>
              </a:spcBef>
              <a:spcAft>
                <a:spcPts val="0"/>
              </a:spcAft>
              <a:buFont typeface="Arial" panose="020B0604020202020204" pitchFamily="34" charset="0"/>
              <a:buChar char="•"/>
            </a:pPr>
            <a:r>
              <a:rPr lang="en-US" sz="1600" b="1" dirty="0">
                <a:solidFill>
                  <a:schemeClr val="tx1"/>
                </a:solidFill>
                <a:latin typeface="Roboto"/>
                <a:ea typeface="Roboto"/>
                <a:cs typeface="Roboto"/>
                <a:sym typeface="Roboto"/>
              </a:rPr>
              <a:t>AMOUNT </a:t>
            </a:r>
            <a:r>
              <a:rPr lang="en-US" sz="1600" dirty="0">
                <a:solidFill>
                  <a:schemeClr val="tx1"/>
                </a:solidFill>
                <a:latin typeface="Roboto"/>
                <a:ea typeface="Roboto"/>
                <a:cs typeface="Roboto"/>
                <a:sym typeface="Roboto"/>
              </a:rPr>
              <a:t>exempted from deposits:</a:t>
            </a:r>
          </a:p>
          <a:p>
            <a:pPr marR="0" lvl="0" algn="just" rtl="0">
              <a:lnSpc>
                <a:spcPct val="120000"/>
              </a:lnSpc>
              <a:spcBef>
                <a:spcPts val="0"/>
              </a:spcBef>
              <a:spcAft>
                <a:spcPts val="0"/>
              </a:spcAft>
            </a:pPr>
            <a:r>
              <a:rPr lang="en-US" sz="1600" dirty="0">
                <a:solidFill>
                  <a:schemeClr val="tx1"/>
                </a:solidFill>
                <a:latin typeface="Roboto"/>
                <a:ea typeface="Roboto"/>
                <a:cs typeface="Roboto"/>
                <a:sym typeface="Roboto"/>
              </a:rPr>
              <a:t>	</a:t>
            </a:r>
            <a:r>
              <a:rPr lang="en-US" dirty="0">
                <a:solidFill>
                  <a:schemeClr val="tx1"/>
                </a:solidFill>
                <a:latin typeface="Roboto"/>
                <a:ea typeface="Roboto"/>
                <a:cs typeface="Roboto"/>
                <a:sym typeface="Roboto"/>
              </a:rPr>
              <a:t>- </a:t>
            </a:r>
            <a:r>
              <a:rPr lang="en-US" sz="1600" dirty="0">
                <a:solidFill>
                  <a:schemeClr val="tx1"/>
                </a:solidFill>
                <a:latin typeface="Roboto"/>
                <a:ea typeface="Roboto"/>
                <a:cs typeface="Roboto"/>
                <a:sym typeface="Roboto"/>
              </a:rPr>
              <a:t>Any share application money accepted shall be treated as Deposit if allotment is not made within 60 days. </a:t>
            </a:r>
          </a:p>
          <a:p>
            <a:pPr marR="0" lvl="0" algn="just" rtl="0">
              <a:lnSpc>
                <a:spcPct val="120000"/>
              </a:lnSpc>
              <a:spcBef>
                <a:spcPts val="0"/>
              </a:spcBef>
              <a:spcAft>
                <a:spcPts val="0"/>
              </a:spcAft>
            </a:pPr>
            <a:r>
              <a:rPr lang="en-US" sz="1600" dirty="0">
                <a:solidFill>
                  <a:schemeClr val="tx1"/>
                </a:solidFill>
                <a:latin typeface="Roboto"/>
                <a:ea typeface="Roboto"/>
                <a:cs typeface="Roboto"/>
                <a:sym typeface="Roboto"/>
              </a:rPr>
              <a:t>	- Customers advances within 365 days.</a:t>
            </a:r>
          </a:p>
          <a:p>
            <a:pPr marR="0" lvl="0" algn="just" rtl="0">
              <a:lnSpc>
                <a:spcPct val="120000"/>
              </a:lnSpc>
              <a:spcBef>
                <a:spcPts val="0"/>
              </a:spcBef>
              <a:spcAft>
                <a:spcPts val="0"/>
              </a:spcAft>
            </a:pPr>
            <a:r>
              <a:rPr lang="en-US" sz="1600" dirty="0">
                <a:solidFill>
                  <a:schemeClr val="tx1"/>
                </a:solidFill>
                <a:latin typeface="Roboto"/>
                <a:ea typeface="Roboto"/>
                <a:cs typeface="Roboto"/>
                <a:sym typeface="Roboto"/>
              </a:rPr>
              <a:t>	- Any amount received by a company from any other Company shall not be treated as Deposits.</a:t>
            </a:r>
          </a:p>
          <a:p>
            <a:pPr marR="0" lvl="0" algn="just" rtl="0">
              <a:lnSpc>
                <a:spcPct val="120000"/>
              </a:lnSpc>
              <a:spcBef>
                <a:spcPts val="0"/>
              </a:spcBef>
              <a:spcAft>
                <a:spcPts val="0"/>
              </a:spcAft>
            </a:pPr>
            <a:r>
              <a:rPr lang="en-US" sz="1600" dirty="0">
                <a:solidFill>
                  <a:schemeClr val="tx1"/>
                </a:solidFill>
                <a:latin typeface="Roboto"/>
                <a:ea typeface="Roboto"/>
                <a:cs typeface="Roboto"/>
                <a:sym typeface="Roboto"/>
              </a:rPr>
              <a:t>	- Any amount received from the government/ authority shall  not be treated as deposits.</a:t>
            </a:r>
          </a:p>
          <a:p>
            <a:pPr marR="0" lvl="0" algn="just" rtl="0">
              <a:lnSpc>
                <a:spcPct val="120000"/>
              </a:lnSpc>
              <a:spcBef>
                <a:spcPts val="0"/>
              </a:spcBef>
              <a:spcAft>
                <a:spcPts val="0"/>
              </a:spcAft>
            </a:pPr>
            <a:r>
              <a:rPr lang="en-US" sz="1600" dirty="0">
                <a:solidFill>
                  <a:schemeClr val="tx1"/>
                </a:solidFill>
                <a:latin typeface="Roboto"/>
                <a:ea typeface="Roboto"/>
                <a:cs typeface="Roboto"/>
                <a:sym typeface="Roboto"/>
              </a:rPr>
              <a:t>	- Any amount received from the director or relative of the director of private company. </a:t>
            </a:r>
          </a:p>
          <a:p>
            <a:pPr marR="0" lvl="0" algn="just" rtl="0">
              <a:lnSpc>
                <a:spcPct val="120000"/>
              </a:lnSpc>
              <a:spcBef>
                <a:spcPts val="0"/>
              </a:spcBef>
              <a:spcAft>
                <a:spcPts val="0"/>
              </a:spcAft>
            </a:pPr>
            <a:r>
              <a:rPr lang="en-US" sz="1600" dirty="0">
                <a:solidFill>
                  <a:schemeClr val="tx1"/>
                </a:solidFill>
                <a:latin typeface="Roboto"/>
                <a:ea typeface="Roboto"/>
                <a:cs typeface="Roboto"/>
                <a:sym typeface="Roboto"/>
              </a:rPr>
              <a:t>	- Any amount received from banks</a:t>
            </a:r>
          </a:p>
          <a:p>
            <a:pPr marR="0" lvl="0" algn="just" rtl="0">
              <a:lnSpc>
                <a:spcPct val="120000"/>
              </a:lnSpc>
              <a:spcBef>
                <a:spcPts val="0"/>
              </a:spcBef>
              <a:spcAft>
                <a:spcPts val="0"/>
              </a:spcAft>
            </a:pPr>
            <a:r>
              <a:rPr lang="en-US" sz="1600" dirty="0">
                <a:solidFill>
                  <a:schemeClr val="tx1"/>
                </a:solidFill>
                <a:latin typeface="Roboto"/>
                <a:ea typeface="Roboto"/>
                <a:cs typeface="Roboto"/>
                <a:sym typeface="Roboto"/>
              </a:rPr>
              <a:t>	- Any amount raised by issue of unsecured non-convertible debentures and listed on a recognized Stock Exchange…………</a:t>
            </a:r>
          </a:p>
          <a:p>
            <a:pPr marR="0" lvl="0" algn="just" rtl="0">
              <a:lnSpc>
                <a:spcPct val="120000"/>
              </a:lnSpc>
              <a:spcBef>
                <a:spcPts val="0"/>
              </a:spcBef>
              <a:spcAft>
                <a:spcPts val="0"/>
              </a:spcAft>
            </a:pPr>
            <a:endParaRPr lang="en-US" sz="1600" dirty="0">
              <a:solidFill>
                <a:schemeClr val="tx1"/>
              </a:solidFill>
              <a:latin typeface="Roboto"/>
              <a:ea typeface="Roboto"/>
              <a:cs typeface="Roboto"/>
              <a:sym typeface="Roboto"/>
            </a:endParaRPr>
          </a:p>
          <a:p>
            <a:pPr marL="285750" marR="0" lvl="0" indent="-285750" algn="just" rtl="0">
              <a:lnSpc>
                <a:spcPct val="120000"/>
              </a:lnSpc>
              <a:spcBef>
                <a:spcPts val="0"/>
              </a:spcBef>
              <a:spcAft>
                <a:spcPts val="0"/>
              </a:spcAft>
              <a:buFont typeface="Arial" panose="020B0604020202020204" pitchFamily="34" charset="0"/>
              <a:buChar char="•"/>
            </a:pPr>
            <a:r>
              <a:rPr lang="en-US" sz="1600" b="1" dirty="0">
                <a:solidFill>
                  <a:schemeClr val="tx1"/>
                </a:solidFill>
                <a:latin typeface="Roboto"/>
                <a:ea typeface="Roboto"/>
                <a:cs typeface="Roboto"/>
                <a:sym typeface="Roboto"/>
              </a:rPr>
              <a:t>Important Filing, </a:t>
            </a:r>
            <a:r>
              <a:rPr lang="en-US" sz="1600" dirty="0">
                <a:solidFill>
                  <a:schemeClr val="tx1"/>
                </a:solidFill>
                <a:latin typeface="Roboto"/>
                <a:ea typeface="Roboto"/>
                <a:cs typeface="Roboto"/>
                <a:sym typeface="Roboto"/>
              </a:rPr>
              <a:t>Every company furnish a return with ROC in Form DPT-3 on or before 30</a:t>
            </a:r>
            <a:r>
              <a:rPr lang="en-US" sz="1600" baseline="30000" dirty="0">
                <a:solidFill>
                  <a:schemeClr val="tx1"/>
                </a:solidFill>
                <a:latin typeface="Roboto"/>
                <a:ea typeface="Roboto"/>
                <a:cs typeface="Roboto"/>
                <a:sym typeface="Roboto"/>
              </a:rPr>
              <a:t>th</a:t>
            </a:r>
            <a:r>
              <a:rPr lang="en-US" sz="1600" dirty="0">
                <a:solidFill>
                  <a:schemeClr val="tx1"/>
                </a:solidFill>
                <a:latin typeface="Roboto"/>
                <a:ea typeface="Roboto"/>
                <a:cs typeface="Roboto"/>
                <a:sym typeface="Roboto"/>
              </a:rPr>
              <a:t> June of every year for the period ended 31</a:t>
            </a:r>
            <a:r>
              <a:rPr lang="en-US" sz="1600" baseline="30000" dirty="0">
                <a:solidFill>
                  <a:schemeClr val="tx1"/>
                </a:solidFill>
                <a:latin typeface="Roboto"/>
                <a:ea typeface="Roboto"/>
                <a:cs typeface="Roboto"/>
                <a:sym typeface="Roboto"/>
              </a:rPr>
              <a:t>st</a:t>
            </a:r>
            <a:r>
              <a:rPr lang="en-US" sz="1600" dirty="0">
                <a:solidFill>
                  <a:schemeClr val="tx1"/>
                </a:solidFill>
                <a:latin typeface="Roboto"/>
                <a:ea typeface="Roboto"/>
                <a:cs typeface="Roboto"/>
                <a:sym typeface="Roboto"/>
              </a:rPr>
              <a:t> March as per the information duly audited by the Auditor.</a:t>
            </a:r>
            <a:endParaRPr lang="en-US" sz="4000" b="1"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6" name="Picture 5">
            <a:extLst>
              <a:ext uri="{FF2B5EF4-FFF2-40B4-BE49-F238E27FC236}">
                <a16:creationId xmlns:a16="http://schemas.microsoft.com/office/drawing/2014/main" id="{FC93D6A8-EAA6-1EB4-30C9-AD1673AFD45D}"/>
              </a:ext>
            </a:extLst>
          </p:cNvPr>
          <p:cNvPicPr>
            <a:picLocks noChangeAspect="1"/>
          </p:cNvPicPr>
          <p:nvPr/>
        </p:nvPicPr>
        <p:blipFill>
          <a:blip r:embed="rId5"/>
          <a:stretch>
            <a:fillRect/>
          </a:stretch>
        </p:blipFill>
        <p:spPr>
          <a:xfrm>
            <a:off x="4465983" y="2381250"/>
            <a:ext cx="4487517" cy="1733550"/>
          </a:xfrm>
          <a:prstGeom prst="rect">
            <a:avLst/>
          </a:prstGeom>
        </p:spPr>
      </p:pic>
    </p:spTree>
    <p:extLst>
      <p:ext uri="{BB962C8B-B14F-4D97-AF65-F5344CB8AC3E}">
        <p14:creationId xmlns:p14="http://schemas.microsoft.com/office/powerpoint/2010/main" val="2525821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763569" y="516191"/>
            <a:ext cx="13374588" cy="6814133"/>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2800" b="1" u="sng" dirty="0">
                <a:solidFill>
                  <a:schemeClr val="tx1"/>
                </a:solidFill>
                <a:latin typeface="Roboto"/>
                <a:ea typeface="Roboto"/>
                <a:cs typeface="Roboto"/>
                <a:sym typeface="Roboto"/>
              </a:rPr>
              <a:t>FILING OF DPT-3 UNDER THE COMPANIES ACT, 2013</a:t>
            </a: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L="571500" marR="0" lvl="0" indent="-571500"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r>
              <a:rPr lang="en-US" sz="2800" b="1" u="sng" dirty="0">
                <a:solidFill>
                  <a:schemeClr val="tx1"/>
                </a:solidFill>
                <a:latin typeface="Roboto"/>
                <a:ea typeface="Roboto"/>
                <a:cs typeface="Roboto"/>
                <a:sym typeface="Roboto"/>
              </a:rPr>
              <a:t>EXEMPTED DEPOSIT POINTS CONSIDERED IN DCL: </a:t>
            </a:r>
          </a:p>
          <a:p>
            <a:pPr marL="571500" marR="0" lvl="0" indent="-571500" algn="ctr"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a:p>
            <a:pPr marL="571500" marR="0" lvl="0" indent="-571500" algn="ctr"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a:p>
            <a:pPr marL="571500" marR="0" lvl="0" indent="-571500" algn="ctr"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4" name="Picture 3">
            <a:extLst>
              <a:ext uri="{FF2B5EF4-FFF2-40B4-BE49-F238E27FC236}">
                <a16:creationId xmlns:a16="http://schemas.microsoft.com/office/drawing/2014/main" id="{37BDA10F-9291-6768-9505-046E7E779DF6}"/>
              </a:ext>
            </a:extLst>
          </p:cNvPr>
          <p:cNvPicPr>
            <a:picLocks noChangeAspect="1"/>
          </p:cNvPicPr>
          <p:nvPr/>
        </p:nvPicPr>
        <p:blipFill>
          <a:blip r:embed="rId5"/>
          <a:stretch>
            <a:fillRect/>
          </a:stretch>
        </p:blipFill>
        <p:spPr>
          <a:xfrm>
            <a:off x="1964391" y="5427649"/>
            <a:ext cx="3264176" cy="1696071"/>
          </a:xfrm>
          <a:prstGeom prst="rect">
            <a:avLst/>
          </a:prstGeom>
        </p:spPr>
      </p:pic>
      <p:pic>
        <p:nvPicPr>
          <p:cNvPr id="6" name="Picture 5">
            <a:extLst>
              <a:ext uri="{FF2B5EF4-FFF2-40B4-BE49-F238E27FC236}">
                <a16:creationId xmlns:a16="http://schemas.microsoft.com/office/drawing/2014/main" id="{15237D4D-E7C6-681F-44A2-CC9F018B97E4}"/>
              </a:ext>
            </a:extLst>
          </p:cNvPr>
          <p:cNvPicPr>
            <a:picLocks noChangeAspect="1"/>
          </p:cNvPicPr>
          <p:nvPr/>
        </p:nvPicPr>
        <p:blipFill>
          <a:blip r:embed="rId6"/>
          <a:stretch>
            <a:fillRect/>
          </a:stretch>
        </p:blipFill>
        <p:spPr>
          <a:xfrm>
            <a:off x="8537316" y="5414138"/>
            <a:ext cx="3640062" cy="1696071"/>
          </a:xfrm>
          <a:prstGeom prst="rect">
            <a:avLst/>
          </a:prstGeom>
        </p:spPr>
      </p:pic>
      <p:sp>
        <p:nvSpPr>
          <p:cNvPr id="9" name="Oval 8">
            <a:extLst>
              <a:ext uri="{FF2B5EF4-FFF2-40B4-BE49-F238E27FC236}">
                <a16:creationId xmlns:a16="http://schemas.microsoft.com/office/drawing/2014/main" id="{61B0CAEC-9FCB-2C3C-7AFD-8F9EBAB9CBE1}"/>
              </a:ext>
            </a:extLst>
          </p:cNvPr>
          <p:cNvSpPr/>
          <p:nvPr/>
        </p:nvSpPr>
        <p:spPr>
          <a:xfrm>
            <a:off x="1945024" y="1954378"/>
            <a:ext cx="2146852" cy="114134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Annual Return</a:t>
            </a:r>
          </a:p>
        </p:txBody>
      </p:sp>
      <p:sp>
        <p:nvSpPr>
          <p:cNvPr id="10" name="Arrow: Right 9">
            <a:extLst>
              <a:ext uri="{FF2B5EF4-FFF2-40B4-BE49-F238E27FC236}">
                <a16:creationId xmlns:a16="http://schemas.microsoft.com/office/drawing/2014/main" id="{E8F566AD-DA20-5EF7-E49D-F15848F25E2F}"/>
              </a:ext>
            </a:extLst>
          </p:cNvPr>
          <p:cNvSpPr/>
          <p:nvPr/>
        </p:nvSpPr>
        <p:spPr>
          <a:xfrm>
            <a:off x="4225543" y="2316448"/>
            <a:ext cx="1003024" cy="41721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B7FDE2-5028-5246-E81D-FB01A7C835AC}"/>
              </a:ext>
            </a:extLst>
          </p:cNvPr>
          <p:cNvSpPr/>
          <p:nvPr/>
        </p:nvSpPr>
        <p:spPr>
          <a:xfrm>
            <a:off x="5376856" y="1967426"/>
            <a:ext cx="8047044" cy="11413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lgn="just">
              <a:buFont typeface="Wingdings" panose="05000000000000000000" pitchFamily="2" charset="2"/>
              <a:buChar char="§"/>
            </a:pPr>
            <a:endParaRPr lang="en-US" dirty="0"/>
          </a:p>
          <a:p>
            <a:pPr marL="285750" indent="-285750" algn="just">
              <a:buFont typeface="Wingdings" panose="05000000000000000000" pitchFamily="2" charset="2"/>
              <a:buChar char="§"/>
            </a:pPr>
            <a:r>
              <a:rPr lang="en-US" dirty="0"/>
              <a:t>Form DPT-3 should be filed on or before 30</a:t>
            </a:r>
            <a:r>
              <a:rPr lang="en-US" baseline="30000" dirty="0"/>
              <a:t>th</a:t>
            </a:r>
            <a:r>
              <a:rPr lang="en-US" dirty="0"/>
              <a:t> June of every year by all the companies' accepting deposits or exempted deposit under Companies Act, 2013</a:t>
            </a:r>
          </a:p>
          <a:p>
            <a:pPr algn="just"/>
            <a:endParaRPr lang="en-US" dirty="0"/>
          </a:p>
          <a:p>
            <a:pPr marL="285750" indent="-285750" algn="just">
              <a:buFont typeface="Wingdings" panose="05000000000000000000" pitchFamily="2" charset="2"/>
              <a:buChar char="§"/>
            </a:pPr>
            <a:r>
              <a:rPr lang="en-US" dirty="0"/>
              <a:t>Particulars of deposits or exempted deposit as on 31</a:t>
            </a:r>
            <a:r>
              <a:rPr lang="en-US" baseline="30000" dirty="0"/>
              <a:t>st</a:t>
            </a:r>
            <a:r>
              <a:rPr lang="en-US" dirty="0"/>
              <a:t> March of that year duly </a:t>
            </a:r>
            <a:r>
              <a:rPr lang="en-US" u="sng" dirty="0"/>
              <a:t>audited</a:t>
            </a:r>
            <a:r>
              <a:rPr lang="en-US" dirty="0"/>
              <a:t> by the auditor of the Company shall be furnished. </a:t>
            </a:r>
          </a:p>
          <a:p>
            <a:pPr marL="285750" indent="-285750" algn="just">
              <a:buFont typeface="Wingdings" panose="05000000000000000000" pitchFamily="2" charset="2"/>
              <a:buChar char="§"/>
            </a:pPr>
            <a:endParaRPr lang="en-US" dirty="0"/>
          </a:p>
        </p:txBody>
      </p:sp>
    </p:spTree>
    <p:extLst>
      <p:ext uri="{BB962C8B-B14F-4D97-AF65-F5344CB8AC3E}">
        <p14:creationId xmlns:p14="http://schemas.microsoft.com/office/powerpoint/2010/main" val="106257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763569" y="516191"/>
            <a:ext cx="13374588" cy="7552796"/>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2800" b="1" u="sng" dirty="0">
                <a:solidFill>
                  <a:schemeClr val="tx1"/>
                </a:solidFill>
                <a:latin typeface="Roboto"/>
                <a:ea typeface="Roboto"/>
                <a:cs typeface="Roboto"/>
                <a:sym typeface="Roboto"/>
              </a:rPr>
              <a:t>COMPANY MEETINGS: BOARD AND MEMBERS</a:t>
            </a:r>
          </a:p>
          <a:p>
            <a:pPr marR="0" lvl="0" algn="ctr" rtl="0">
              <a:lnSpc>
                <a:spcPct val="120000"/>
              </a:lnSpc>
              <a:spcBef>
                <a:spcPts val="0"/>
              </a:spcBef>
              <a:spcAft>
                <a:spcPts val="0"/>
              </a:spcAft>
            </a:pPr>
            <a:endParaRPr lang="en-US" sz="2800" b="1" u="sng"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2800" b="1" u="sng"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2800" b="1" u="sng"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2800" b="1" u="sng"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L="571500" marR="0" lvl="0" indent="-571500"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a:p>
            <a:pPr marL="571500" marR="0" lvl="0" indent="-571500" algn="ctr"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a:p>
            <a:pPr marL="571500" marR="0" lvl="0" indent="-571500" algn="ctr"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Rectangle: Rounded Corners 1">
            <a:extLst>
              <a:ext uri="{FF2B5EF4-FFF2-40B4-BE49-F238E27FC236}">
                <a16:creationId xmlns:a16="http://schemas.microsoft.com/office/drawing/2014/main" id="{F63A069D-4C7A-6A5D-33F3-8BAACDE4B087}"/>
              </a:ext>
            </a:extLst>
          </p:cNvPr>
          <p:cNvSpPr/>
          <p:nvPr/>
        </p:nvSpPr>
        <p:spPr>
          <a:xfrm>
            <a:off x="5486400" y="1722783"/>
            <a:ext cx="3962399" cy="6228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b="1" dirty="0"/>
              <a:t>KINDS OF MEETINGS</a:t>
            </a:r>
          </a:p>
        </p:txBody>
      </p:sp>
      <p:cxnSp>
        <p:nvCxnSpPr>
          <p:cNvPr id="8" name="Straight Arrow Connector 7">
            <a:extLst>
              <a:ext uri="{FF2B5EF4-FFF2-40B4-BE49-F238E27FC236}">
                <a16:creationId xmlns:a16="http://schemas.microsoft.com/office/drawing/2014/main" id="{7504DEE1-47EF-C71B-AADF-B54CD354EED5}"/>
              </a:ext>
            </a:extLst>
          </p:cNvPr>
          <p:cNvCxnSpPr/>
          <p:nvPr/>
        </p:nvCxnSpPr>
        <p:spPr>
          <a:xfrm>
            <a:off x="7782167" y="2345635"/>
            <a:ext cx="0" cy="90114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67EE6D52-80A0-EC0A-2FF7-32BA10BBE11B}"/>
              </a:ext>
            </a:extLst>
          </p:cNvPr>
          <p:cNvCxnSpPr>
            <a:cxnSpLocks/>
          </p:cNvCxnSpPr>
          <p:nvPr/>
        </p:nvCxnSpPr>
        <p:spPr>
          <a:xfrm>
            <a:off x="1576200" y="3246783"/>
            <a:ext cx="1026304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D358BF39-A6FD-B902-65C3-739E9EB121BB}"/>
              </a:ext>
            </a:extLst>
          </p:cNvPr>
          <p:cNvCxnSpPr>
            <a:cxnSpLocks/>
          </p:cNvCxnSpPr>
          <p:nvPr/>
        </p:nvCxnSpPr>
        <p:spPr>
          <a:xfrm>
            <a:off x="1576200" y="3246783"/>
            <a:ext cx="0" cy="96740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6" name="Rectangle: Rounded Corners 15">
            <a:extLst>
              <a:ext uri="{FF2B5EF4-FFF2-40B4-BE49-F238E27FC236}">
                <a16:creationId xmlns:a16="http://schemas.microsoft.com/office/drawing/2014/main" id="{9E604E5E-1D1C-C710-3969-9648C829D70C}"/>
              </a:ext>
            </a:extLst>
          </p:cNvPr>
          <p:cNvSpPr/>
          <p:nvPr/>
        </p:nvSpPr>
        <p:spPr>
          <a:xfrm>
            <a:off x="798269" y="4267200"/>
            <a:ext cx="2240047" cy="9276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Board Meetings</a:t>
            </a:r>
          </a:p>
        </p:txBody>
      </p:sp>
      <p:sp>
        <p:nvSpPr>
          <p:cNvPr id="17" name="Rectangle: Rounded Corners 16">
            <a:extLst>
              <a:ext uri="{FF2B5EF4-FFF2-40B4-BE49-F238E27FC236}">
                <a16:creationId xmlns:a16="http://schemas.microsoft.com/office/drawing/2014/main" id="{52E3CB75-CA21-4680-9CFC-0F2B321E7D85}"/>
              </a:ext>
            </a:extLst>
          </p:cNvPr>
          <p:cNvSpPr/>
          <p:nvPr/>
        </p:nvSpPr>
        <p:spPr>
          <a:xfrm>
            <a:off x="3801885" y="4346712"/>
            <a:ext cx="2081893" cy="9276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Meetings of Shareholders</a:t>
            </a:r>
          </a:p>
        </p:txBody>
      </p:sp>
      <p:sp>
        <p:nvSpPr>
          <p:cNvPr id="18" name="Rectangle: Rounded Corners 17">
            <a:extLst>
              <a:ext uri="{FF2B5EF4-FFF2-40B4-BE49-F238E27FC236}">
                <a16:creationId xmlns:a16="http://schemas.microsoft.com/office/drawing/2014/main" id="{657A5440-3F28-69C4-CCC9-47F2B136AC80}"/>
              </a:ext>
            </a:extLst>
          </p:cNvPr>
          <p:cNvSpPr/>
          <p:nvPr/>
        </p:nvSpPr>
        <p:spPr>
          <a:xfrm>
            <a:off x="6955413" y="4323967"/>
            <a:ext cx="2434643" cy="9276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Meeting of Debenture Holders</a:t>
            </a:r>
          </a:p>
        </p:txBody>
      </p:sp>
      <p:sp>
        <p:nvSpPr>
          <p:cNvPr id="19" name="Rectangle: Rounded Corners 18">
            <a:extLst>
              <a:ext uri="{FF2B5EF4-FFF2-40B4-BE49-F238E27FC236}">
                <a16:creationId xmlns:a16="http://schemas.microsoft.com/office/drawing/2014/main" id="{717E2665-ED35-EC60-D0CE-9292A6BC0459}"/>
              </a:ext>
            </a:extLst>
          </p:cNvPr>
          <p:cNvSpPr/>
          <p:nvPr/>
        </p:nvSpPr>
        <p:spPr>
          <a:xfrm>
            <a:off x="10575235" y="4214192"/>
            <a:ext cx="2528027" cy="9276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Meetings of Creditors</a:t>
            </a:r>
          </a:p>
        </p:txBody>
      </p:sp>
      <p:cxnSp>
        <p:nvCxnSpPr>
          <p:cNvPr id="22" name="Straight Arrow Connector 21">
            <a:extLst>
              <a:ext uri="{FF2B5EF4-FFF2-40B4-BE49-F238E27FC236}">
                <a16:creationId xmlns:a16="http://schemas.microsoft.com/office/drawing/2014/main" id="{F93D2225-084F-7BE5-C41D-459D2283D0B2}"/>
              </a:ext>
            </a:extLst>
          </p:cNvPr>
          <p:cNvCxnSpPr/>
          <p:nvPr/>
        </p:nvCxnSpPr>
        <p:spPr>
          <a:xfrm>
            <a:off x="4731026" y="3269528"/>
            <a:ext cx="0" cy="107718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4" name="Straight Arrow Connector 23">
            <a:extLst>
              <a:ext uri="{FF2B5EF4-FFF2-40B4-BE49-F238E27FC236}">
                <a16:creationId xmlns:a16="http://schemas.microsoft.com/office/drawing/2014/main" id="{22CEE55B-3E10-A215-3EC9-994CD021D431}"/>
              </a:ext>
            </a:extLst>
          </p:cNvPr>
          <p:cNvCxnSpPr/>
          <p:nvPr/>
        </p:nvCxnSpPr>
        <p:spPr>
          <a:xfrm>
            <a:off x="7782167" y="3246783"/>
            <a:ext cx="0" cy="107718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6" name="Straight Arrow Connector 25">
            <a:extLst>
              <a:ext uri="{FF2B5EF4-FFF2-40B4-BE49-F238E27FC236}">
                <a16:creationId xmlns:a16="http://schemas.microsoft.com/office/drawing/2014/main" id="{F6551746-41C1-EBC2-411B-31AA4C2314E7}"/>
              </a:ext>
            </a:extLst>
          </p:cNvPr>
          <p:cNvCxnSpPr>
            <a:endCxn id="19" idx="0"/>
          </p:cNvCxnSpPr>
          <p:nvPr/>
        </p:nvCxnSpPr>
        <p:spPr>
          <a:xfrm>
            <a:off x="11839248" y="3246783"/>
            <a:ext cx="1" cy="96740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8" name="Rectangle: Rounded Corners 27">
            <a:extLst>
              <a:ext uri="{FF2B5EF4-FFF2-40B4-BE49-F238E27FC236}">
                <a16:creationId xmlns:a16="http://schemas.microsoft.com/office/drawing/2014/main" id="{FF6FC986-C3CD-59A7-C081-BE75757DE6AE}"/>
              </a:ext>
            </a:extLst>
          </p:cNvPr>
          <p:cNvSpPr/>
          <p:nvPr/>
        </p:nvSpPr>
        <p:spPr>
          <a:xfrm>
            <a:off x="1305607" y="6453807"/>
            <a:ext cx="1928843" cy="9276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Statutory Meetings</a:t>
            </a:r>
          </a:p>
        </p:txBody>
      </p:sp>
      <p:sp>
        <p:nvSpPr>
          <p:cNvPr id="29" name="Rectangle: Rounded Corners 28">
            <a:extLst>
              <a:ext uri="{FF2B5EF4-FFF2-40B4-BE49-F238E27FC236}">
                <a16:creationId xmlns:a16="http://schemas.microsoft.com/office/drawing/2014/main" id="{F501AE7A-4EF1-CE51-B7DC-C801F077D46C}"/>
              </a:ext>
            </a:extLst>
          </p:cNvPr>
          <p:cNvSpPr/>
          <p:nvPr/>
        </p:nvSpPr>
        <p:spPr>
          <a:xfrm>
            <a:off x="3726690" y="6453807"/>
            <a:ext cx="1759707" cy="9276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Annual General Meetings</a:t>
            </a:r>
          </a:p>
        </p:txBody>
      </p:sp>
      <p:sp>
        <p:nvSpPr>
          <p:cNvPr id="30" name="Rectangle: Rounded Corners 29">
            <a:extLst>
              <a:ext uri="{FF2B5EF4-FFF2-40B4-BE49-F238E27FC236}">
                <a16:creationId xmlns:a16="http://schemas.microsoft.com/office/drawing/2014/main" id="{C3D45D3A-F99F-F29D-BB10-6889C4AD9301}"/>
              </a:ext>
            </a:extLst>
          </p:cNvPr>
          <p:cNvSpPr/>
          <p:nvPr/>
        </p:nvSpPr>
        <p:spPr>
          <a:xfrm>
            <a:off x="6081510" y="6506817"/>
            <a:ext cx="1862580" cy="9276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Extra-Ordinary General Meetings </a:t>
            </a:r>
          </a:p>
        </p:txBody>
      </p:sp>
      <p:sp>
        <p:nvSpPr>
          <p:cNvPr id="31" name="Rectangle: Rounded Corners 30">
            <a:extLst>
              <a:ext uri="{FF2B5EF4-FFF2-40B4-BE49-F238E27FC236}">
                <a16:creationId xmlns:a16="http://schemas.microsoft.com/office/drawing/2014/main" id="{38603CD1-0839-32C8-DA88-A898348232F6}"/>
              </a:ext>
            </a:extLst>
          </p:cNvPr>
          <p:cNvSpPr/>
          <p:nvPr/>
        </p:nvSpPr>
        <p:spPr>
          <a:xfrm>
            <a:off x="8436330" y="6506817"/>
            <a:ext cx="1577009" cy="9276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Class Meetings</a:t>
            </a:r>
          </a:p>
        </p:txBody>
      </p:sp>
      <p:cxnSp>
        <p:nvCxnSpPr>
          <p:cNvPr id="33" name="Straight Arrow Connector 32">
            <a:extLst>
              <a:ext uri="{FF2B5EF4-FFF2-40B4-BE49-F238E27FC236}">
                <a16:creationId xmlns:a16="http://schemas.microsoft.com/office/drawing/2014/main" id="{9B3C9646-F444-5051-1662-51E6DD9F9504}"/>
              </a:ext>
            </a:extLst>
          </p:cNvPr>
          <p:cNvCxnSpPr>
            <a:cxnSpLocks/>
          </p:cNvCxnSpPr>
          <p:nvPr/>
        </p:nvCxnSpPr>
        <p:spPr>
          <a:xfrm>
            <a:off x="4650028" y="5274364"/>
            <a:ext cx="0" cy="67586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6" name="Straight Connector 35">
            <a:extLst>
              <a:ext uri="{FF2B5EF4-FFF2-40B4-BE49-F238E27FC236}">
                <a16:creationId xmlns:a16="http://schemas.microsoft.com/office/drawing/2014/main" id="{BC3856EB-926D-6301-A3F4-4534FBD2BC8B}"/>
              </a:ext>
            </a:extLst>
          </p:cNvPr>
          <p:cNvCxnSpPr>
            <a:cxnSpLocks/>
          </p:cNvCxnSpPr>
          <p:nvPr/>
        </p:nvCxnSpPr>
        <p:spPr>
          <a:xfrm>
            <a:off x="2239617" y="5950226"/>
            <a:ext cx="715043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Straight Arrow Connector 37">
            <a:extLst>
              <a:ext uri="{FF2B5EF4-FFF2-40B4-BE49-F238E27FC236}">
                <a16:creationId xmlns:a16="http://schemas.microsoft.com/office/drawing/2014/main" id="{B5D42D90-C8DA-5AB1-4763-D1C64D55DA1E}"/>
              </a:ext>
            </a:extLst>
          </p:cNvPr>
          <p:cNvCxnSpPr/>
          <p:nvPr/>
        </p:nvCxnSpPr>
        <p:spPr>
          <a:xfrm>
            <a:off x="2239617" y="6003235"/>
            <a:ext cx="0" cy="45057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1" name="Straight Arrow Connector 40">
            <a:extLst>
              <a:ext uri="{FF2B5EF4-FFF2-40B4-BE49-F238E27FC236}">
                <a16:creationId xmlns:a16="http://schemas.microsoft.com/office/drawing/2014/main" id="{D6C3EBE7-F02A-6067-EC56-5047FE54EEFF}"/>
              </a:ext>
            </a:extLst>
          </p:cNvPr>
          <p:cNvCxnSpPr/>
          <p:nvPr/>
        </p:nvCxnSpPr>
        <p:spPr>
          <a:xfrm>
            <a:off x="4650028" y="5950226"/>
            <a:ext cx="0" cy="50358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6" name="Straight Arrow Connector 45">
            <a:extLst>
              <a:ext uri="{FF2B5EF4-FFF2-40B4-BE49-F238E27FC236}">
                <a16:creationId xmlns:a16="http://schemas.microsoft.com/office/drawing/2014/main" id="{784F9EBD-11F4-39B7-9C9D-BED8E8F4F0C3}"/>
              </a:ext>
            </a:extLst>
          </p:cNvPr>
          <p:cNvCxnSpPr/>
          <p:nvPr/>
        </p:nvCxnSpPr>
        <p:spPr>
          <a:xfrm>
            <a:off x="7089913" y="5950226"/>
            <a:ext cx="0" cy="55659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8" name="Straight Arrow Connector 47">
            <a:extLst>
              <a:ext uri="{FF2B5EF4-FFF2-40B4-BE49-F238E27FC236}">
                <a16:creationId xmlns:a16="http://schemas.microsoft.com/office/drawing/2014/main" id="{2437A42E-871C-03F5-0A91-63C52F92509E}"/>
              </a:ext>
            </a:extLst>
          </p:cNvPr>
          <p:cNvCxnSpPr/>
          <p:nvPr/>
        </p:nvCxnSpPr>
        <p:spPr>
          <a:xfrm>
            <a:off x="9390056" y="5950226"/>
            <a:ext cx="0" cy="55659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26743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763569" y="516191"/>
            <a:ext cx="13374588" cy="7515863"/>
          </a:xfrm>
          <a:prstGeom prst="rect">
            <a:avLst/>
          </a:prstGeom>
          <a:noFill/>
          <a:ln>
            <a:noFill/>
          </a:ln>
        </p:spPr>
        <p:txBody>
          <a:bodyPr spcFirstLastPara="1" wrap="square" lIns="91425" tIns="45700" rIns="91425" bIns="45700" anchor="t" anchorCtr="0">
            <a:spAutoFit/>
          </a:bodyPr>
          <a:lstStyle/>
          <a:p>
            <a:pPr marR="0" lvl="0" rtl="0">
              <a:lnSpc>
                <a:spcPct val="120000"/>
              </a:lnSpc>
              <a:spcBef>
                <a:spcPts val="0"/>
              </a:spcBef>
              <a:spcAft>
                <a:spcPts val="0"/>
              </a:spcAft>
            </a:pPr>
            <a:r>
              <a:rPr lang="en-US" sz="2800" b="1" dirty="0">
                <a:solidFill>
                  <a:schemeClr val="tx1"/>
                </a:solidFill>
                <a:latin typeface="Roboto"/>
                <a:ea typeface="Roboto"/>
                <a:cs typeface="Roboto"/>
                <a:sym typeface="Roboto"/>
              </a:rPr>
              <a:t> </a:t>
            </a:r>
            <a:r>
              <a:rPr lang="en-US" sz="2800" b="1" u="sng" dirty="0">
                <a:solidFill>
                  <a:schemeClr val="tx1"/>
                </a:solidFill>
                <a:latin typeface="Roboto"/>
                <a:ea typeface="Roboto"/>
                <a:cs typeface="Roboto"/>
                <a:sym typeface="Roboto"/>
              </a:rPr>
              <a:t>BOARD MEETINGS: SECTION 173</a:t>
            </a:r>
          </a:p>
          <a:p>
            <a:pPr marR="0" lvl="0" rtl="0">
              <a:lnSpc>
                <a:spcPct val="120000"/>
              </a:lnSpc>
              <a:spcBef>
                <a:spcPts val="0"/>
              </a:spcBef>
              <a:spcAft>
                <a:spcPts val="0"/>
              </a:spcAft>
            </a:pPr>
            <a:endParaRPr lang="en-US" sz="2800" b="1" u="sng"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2400" b="1" u="sng" dirty="0">
                <a:solidFill>
                  <a:schemeClr val="tx1"/>
                </a:solidFill>
                <a:latin typeface="Roboto"/>
                <a:ea typeface="Roboto"/>
                <a:cs typeface="Roboto"/>
                <a:sym typeface="Roboto"/>
              </a:rPr>
              <a:t>Essentials of a Valid Board Meeting:</a:t>
            </a:r>
          </a:p>
          <a:p>
            <a:pPr marR="0" lvl="0" rtl="0">
              <a:lnSpc>
                <a:spcPct val="120000"/>
              </a:lnSpc>
              <a:spcBef>
                <a:spcPts val="0"/>
              </a:spcBef>
              <a:spcAft>
                <a:spcPts val="0"/>
              </a:spcAft>
            </a:pPr>
            <a:endParaRPr lang="en-US" sz="2400" dirty="0">
              <a:solidFill>
                <a:schemeClr val="tx1"/>
              </a:solidFill>
              <a:latin typeface="Roboto"/>
              <a:ea typeface="Roboto"/>
              <a:cs typeface="Roboto"/>
              <a:sym typeface="Roboto"/>
            </a:endParaRPr>
          </a:p>
          <a:p>
            <a:pPr marL="342900" marR="0" lvl="0" indent="-34290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Proper Constitution of Board of Directors</a:t>
            </a:r>
          </a:p>
          <a:p>
            <a:pPr marL="342900" marR="0" lvl="0" indent="-34290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Due Notice in accordance with the provisions of Section 173 of the Companies Act, 2013 must have been issued to all directors of the Company.</a:t>
            </a:r>
          </a:p>
          <a:p>
            <a:pPr marL="342900" marR="0" lvl="0" indent="-34290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Presence of properly elected Chairperson</a:t>
            </a:r>
          </a:p>
          <a:p>
            <a:pPr marL="342900" marR="0" lvl="0" indent="-34290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Proper Quorum must be present for due transaction of business</a:t>
            </a:r>
          </a:p>
          <a:p>
            <a:pPr marL="342900" marR="0" lvl="0" indent="-342900" rtl="0">
              <a:lnSpc>
                <a:spcPct val="120000"/>
              </a:lnSpc>
              <a:spcBef>
                <a:spcPts val="0"/>
              </a:spcBef>
              <a:spcAft>
                <a:spcPts val="0"/>
              </a:spcAft>
              <a:buFont typeface="Arial" panose="020B0604020202020204" pitchFamily="34" charset="0"/>
              <a:buChar char="•"/>
            </a:pPr>
            <a:endParaRPr lang="en-US" sz="1800"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2400" b="1" u="sng" dirty="0">
                <a:solidFill>
                  <a:schemeClr val="tx1"/>
                </a:solidFill>
                <a:latin typeface="Roboto"/>
                <a:ea typeface="Roboto"/>
                <a:cs typeface="Roboto"/>
                <a:sym typeface="Roboto"/>
              </a:rPr>
              <a:t>Number of Board Meeting: </a:t>
            </a:r>
          </a:p>
          <a:p>
            <a:pPr marL="342900" marR="0" lvl="0" indent="-342900" rtl="0">
              <a:lnSpc>
                <a:spcPct val="120000"/>
              </a:lnSpc>
              <a:spcBef>
                <a:spcPts val="0"/>
              </a:spcBef>
              <a:spcAft>
                <a:spcPts val="0"/>
              </a:spcAft>
              <a:buFont typeface="Arial" panose="020B0604020202020204" pitchFamily="34" charset="0"/>
              <a:buChar char="•"/>
            </a:pPr>
            <a:r>
              <a:rPr lang="en-US" sz="1800" b="1" u="sng" dirty="0">
                <a:solidFill>
                  <a:schemeClr val="tx1"/>
                </a:solidFill>
                <a:latin typeface="Roboto"/>
                <a:ea typeface="Roboto"/>
                <a:cs typeface="Roboto"/>
                <a:sym typeface="Roboto"/>
              </a:rPr>
              <a:t>First Board Meeting</a:t>
            </a:r>
            <a:r>
              <a:rPr lang="en-US" sz="2000" dirty="0">
                <a:solidFill>
                  <a:schemeClr val="tx1"/>
                </a:solidFill>
                <a:latin typeface="Roboto"/>
                <a:ea typeface="Roboto"/>
                <a:cs typeface="Roboto"/>
                <a:sym typeface="Roboto"/>
              </a:rPr>
              <a:t>: First Meeting of Board of Directors  within 30 days</a:t>
            </a:r>
          </a:p>
          <a:p>
            <a:pPr marL="342900" marR="0" lvl="0" indent="-342900" rtl="0">
              <a:lnSpc>
                <a:spcPct val="120000"/>
              </a:lnSpc>
              <a:spcBef>
                <a:spcPts val="0"/>
              </a:spcBef>
              <a:spcAft>
                <a:spcPts val="0"/>
              </a:spcAft>
              <a:buFont typeface="Arial" panose="020B0604020202020204" pitchFamily="34" charset="0"/>
              <a:buChar char="•"/>
            </a:pPr>
            <a:endParaRPr lang="en-US" sz="2000" dirty="0">
              <a:solidFill>
                <a:schemeClr val="tx1"/>
              </a:solidFill>
              <a:latin typeface="Roboto"/>
              <a:ea typeface="Roboto"/>
              <a:cs typeface="Roboto"/>
              <a:sym typeface="Roboto"/>
            </a:endParaRPr>
          </a:p>
          <a:p>
            <a:pPr marL="342900" marR="0" lvl="0" indent="-342900" rtl="0">
              <a:lnSpc>
                <a:spcPct val="120000"/>
              </a:lnSpc>
              <a:spcBef>
                <a:spcPts val="0"/>
              </a:spcBef>
              <a:spcAft>
                <a:spcPts val="0"/>
              </a:spcAft>
              <a:buFont typeface="Arial" panose="020B0604020202020204" pitchFamily="34" charset="0"/>
              <a:buChar char="•"/>
            </a:pPr>
            <a:r>
              <a:rPr lang="en-US" sz="1800" b="1" u="sng" dirty="0">
                <a:solidFill>
                  <a:schemeClr val="tx1"/>
                </a:solidFill>
                <a:latin typeface="Roboto"/>
                <a:ea typeface="Roboto"/>
                <a:cs typeface="Roboto"/>
                <a:sym typeface="Roboto"/>
              </a:rPr>
              <a:t>Subsequent Meeting: -</a:t>
            </a:r>
          </a:p>
          <a:p>
            <a:pPr lvl="1">
              <a:lnSpc>
                <a:spcPct val="120000"/>
              </a:lnSpc>
            </a:pPr>
            <a:r>
              <a:rPr lang="en-US" sz="1800" b="1" dirty="0">
                <a:solidFill>
                  <a:schemeClr val="tx1"/>
                </a:solidFill>
                <a:latin typeface="Roboto"/>
                <a:ea typeface="Roboto"/>
                <a:cs typeface="Roboto"/>
                <a:sym typeface="Roboto"/>
              </a:rPr>
              <a:t>	</a:t>
            </a:r>
            <a:r>
              <a:rPr lang="en-US" sz="1800" dirty="0">
                <a:solidFill>
                  <a:schemeClr val="tx1"/>
                </a:solidFill>
                <a:latin typeface="Roboto"/>
                <a:ea typeface="Roboto"/>
                <a:cs typeface="Roboto"/>
                <a:sym typeface="Roboto"/>
              </a:rPr>
              <a:t>-For One person Company, small Company and Dormant Company: </a:t>
            </a:r>
          </a:p>
          <a:p>
            <a:pPr lvl="1">
              <a:lnSpc>
                <a:spcPct val="120000"/>
              </a:lnSpc>
            </a:pPr>
            <a:r>
              <a:rPr lang="en-US" sz="1800" dirty="0">
                <a:solidFill>
                  <a:schemeClr val="tx1"/>
                </a:solidFill>
                <a:latin typeface="Roboto"/>
                <a:ea typeface="Roboto"/>
                <a:cs typeface="Roboto"/>
                <a:sym typeface="Roboto"/>
              </a:rPr>
              <a:t>		a) At least one meeting of Board of Directors in each half of calendar year.</a:t>
            </a:r>
          </a:p>
          <a:p>
            <a:pPr lvl="1">
              <a:lnSpc>
                <a:spcPct val="120000"/>
              </a:lnSpc>
            </a:pPr>
            <a:r>
              <a:rPr lang="en-US" sz="1800" dirty="0">
                <a:solidFill>
                  <a:schemeClr val="tx1"/>
                </a:solidFill>
                <a:latin typeface="Roboto"/>
                <a:ea typeface="Roboto"/>
                <a:cs typeface="Roboto"/>
                <a:sym typeface="Roboto"/>
              </a:rPr>
              <a:t>  		b) Gap between two board meeting shall not be less than 90 days.</a:t>
            </a:r>
          </a:p>
          <a:p>
            <a:pPr lvl="1">
              <a:lnSpc>
                <a:spcPct val="120000"/>
              </a:lnSpc>
            </a:pPr>
            <a:r>
              <a:rPr lang="en-US" sz="1800" dirty="0">
                <a:solidFill>
                  <a:schemeClr val="tx1"/>
                </a:solidFill>
                <a:latin typeface="Roboto"/>
                <a:ea typeface="Roboto"/>
                <a:cs typeface="Roboto"/>
                <a:sym typeface="Roboto"/>
              </a:rPr>
              <a:t>	-For Other Companies:</a:t>
            </a:r>
          </a:p>
          <a:p>
            <a:pPr lvl="1">
              <a:lnSpc>
                <a:spcPct val="120000"/>
              </a:lnSpc>
            </a:pPr>
            <a:r>
              <a:rPr lang="en-US" sz="1800" dirty="0">
                <a:solidFill>
                  <a:schemeClr val="tx1"/>
                </a:solidFill>
                <a:latin typeface="Roboto"/>
                <a:ea typeface="Roboto"/>
                <a:cs typeface="Roboto"/>
                <a:sym typeface="Roboto"/>
              </a:rPr>
              <a:t>		a) Minimum Four Board meetings every year.</a:t>
            </a:r>
          </a:p>
          <a:p>
            <a:pPr lvl="1">
              <a:lnSpc>
                <a:spcPct val="120000"/>
              </a:lnSpc>
            </a:pPr>
            <a:r>
              <a:rPr lang="en-US" sz="1800" dirty="0">
                <a:solidFill>
                  <a:schemeClr val="tx1"/>
                </a:solidFill>
                <a:latin typeface="Roboto"/>
                <a:ea typeface="Roboto"/>
                <a:cs typeface="Roboto"/>
                <a:sym typeface="Roboto"/>
              </a:rPr>
              <a:t>		b) Gap between the two board meetings shall not be more than 120 days.</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AutoShape 2" descr="WHAT ARE BOARD MEETINGS || SECTION 173 OF COMPANIES ACT 2013  #companiesact2013 #companylaw - YouTube">
            <a:extLst>
              <a:ext uri="{FF2B5EF4-FFF2-40B4-BE49-F238E27FC236}">
                <a16:creationId xmlns:a16="http://schemas.microsoft.com/office/drawing/2014/main" id="{CBAB0E9A-45A4-4133-A858-D18F9FD89A0B}"/>
              </a:ext>
            </a:extLst>
          </p:cNvPr>
          <p:cNvSpPr>
            <a:spLocks noChangeAspect="1" noChangeArrowheads="1"/>
          </p:cNvSpPr>
          <p:nvPr/>
        </p:nvSpPr>
        <p:spPr bwMode="auto">
          <a:xfrm>
            <a:off x="7162800" y="396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FA2D3523-F162-6177-50A8-FB3BF82AEAE6}"/>
              </a:ext>
            </a:extLst>
          </p:cNvPr>
          <p:cNvPicPr>
            <a:picLocks noChangeAspect="1"/>
          </p:cNvPicPr>
          <p:nvPr/>
        </p:nvPicPr>
        <p:blipFill rotWithShape="1">
          <a:blip r:embed="rId5"/>
          <a:srcRect l="1564" t="5926" r="33125" b="8148"/>
          <a:stretch/>
        </p:blipFill>
        <p:spPr>
          <a:xfrm>
            <a:off x="10063027" y="3143750"/>
            <a:ext cx="4075131" cy="3015750"/>
          </a:xfrm>
          <a:prstGeom prst="rect">
            <a:avLst/>
          </a:prstGeom>
        </p:spPr>
      </p:pic>
    </p:spTree>
    <p:extLst>
      <p:ext uri="{BB962C8B-B14F-4D97-AF65-F5344CB8AC3E}">
        <p14:creationId xmlns:p14="http://schemas.microsoft.com/office/powerpoint/2010/main" val="387555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763569" y="516191"/>
            <a:ext cx="13374588" cy="7405064"/>
          </a:xfrm>
          <a:prstGeom prst="rect">
            <a:avLst/>
          </a:prstGeom>
          <a:noFill/>
          <a:ln>
            <a:noFill/>
          </a:ln>
        </p:spPr>
        <p:txBody>
          <a:bodyPr spcFirstLastPara="1" wrap="square" lIns="91425" tIns="45700" rIns="91425" bIns="45700" anchor="t" anchorCtr="0">
            <a:spAutoFit/>
          </a:bodyPr>
          <a:lstStyle/>
          <a:p>
            <a:pPr marR="0" lvl="0" rtl="0">
              <a:lnSpc>
                <a:spcPct val="120000"/>
              </a:lnSpc>
              <a:spcBef>
                <a:spcPts val="0"/>
              </a:spcBef>
              <a:spcAft>
                <a:spcPts val="0"/>
              </a:spcAft>
            </a:pPr>
            <a:r>
              <a:rPr lang="en-US" sz="2800" b="1" u="sng" dirty="0">
                <a:solidFill>
                  <a:schemeClr val="tx1"/>
                </a:solidFill>
                <a:latin typeface="Roboto"/>
                <a:ea typeface="Roboto"/>
                <a:cs typeface="Roboto"/>
                <a:sym typeface="Roboto"/>
              </a:rPr>
              <a:t>MEMBERS MEETINGS: SECTION 96</a:t>
            </a:r>
          </a:p>
          <a:p>
            <a:pPr marL="514350" marR="0" lvl="0" indent="-514350" rtl="0">
              <a:lnSpc>
                <a:spcPct val="120000"/>
              </a:lnSpc>
              <a:spcBef>
                <a:spcPts val="0"/>
              </a:spcBef>
              <a:spcAft>
                <a:spcPts val="0"/>
              </a:spcAft>
              <a:buAutoNum type="arabicPeriod"/>
            </a:pPr>
            <a:r>
              <a:rPr lang="en-US" sz="2400" b="1" u="sng" dirty="0">
                <a:solidFill>
                  <a:schemeClr val="tx1"/>
                </a:solidFill>
                <a:latin typeface="Roboto"/>
                <a:ea typeface="Roboto"/>
                <a:cs typeface="Roboto"/>
                <a:sym typeface="Roboto"/>
              </a:rPr>
              <a:t>Annual General Meeting: </a:t>
            </a:r>
            <a:endParaRPr lang="en-US" sz="2000" b="1" u="sng"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r>
              <a:rPr lang="en-US" sz="2400" dirty="0">
                <a:solidFill>
                  <a:schemeClr val="tx1"/>
                </a:solidFill>
                <a:latin typeface="Roboto"/>
                <a:ea typeface="Roboto"/>
                <a:cs typeface="Roboto"/>
                <a:sym typeface="Roboto"/>
              </a:rPr>
              <a:t>      - </a:t>
            </a:r>
            <a:r>
              <a:rPr lang="en-US" sz="2000" dirty="0">
                <a:solidFill>
                  <a:schemeClr val="tx1"/>
                </a:solidFill>
                <a:latin typeface="Roboto"/>
                <a:ea typeface="Roboto"/>
                <a:cs typeface="Roboto"/>
                <a:sym typeface="Roboto"/>
              </a:rPr>
              <a:t>The First Annual General Meeting of a Company shall be held within 18 months from the date of its 	incorporation. </a:t>
            </a:r>
          </a:p>
          <a:p>
            <a:pPr marR="0" lvl="0" algn="just" rtl="0">
              <a:lnSpc>
                <a:spcPct val="120000"/>
              </a:lnSpc>
              <a:spcBef>
                <a:spcPts val="0"/>
              </a:spcBef>
              <a:spcAft>
                <a:spcPts val="0"/>
              </a:spcAft>
              <a:tabLst>
                <a:tab pos="457200" algn="l"/>
                <a:tab pos="636588" algn="l"/>
              </a:tabLst>
            </a:pPr>
            <a:endParaRPr lang="en-US" sz="2000"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r>
              <a:rPr lang="en-US" sz="2000" dirty="0">
                <a:solidFill>
                  <a:schemeClr val="tx1"/>
                </a:solidFill>
                <a:latin typeface="Roboto"/>
                <a:ea typeface="Roboto"/>
                <a:cs typeface="Roboto"/>
                <a:sym typeface="Roboto"/>
              </a:rPr>
              <a:t>       - Subsequent meeting shall be held every year within 6 months from the end of  the FY i.e., till 30</a:t>
            </a:r>
            <a:r>
              <a:rPr lang="en-US" sz="2000" baseline="30000" dirty="0">
                <a:solidFill>
                  <a:schemeClr val="tx1"/>
                </a:solidFill>
                <a:latin typeface="Roboto"/>
                <a:ea typeface="Roboto"/>
                <a:cs typeface="Roboto"/>
                <a:sym typeface="Roboto"/>
              </a:rPr>
              <a:t>th</a:t>
            </a:r>
            <a:r>
              <a:rPr lang="en-US" sz="2000" dirty="0">
                <a:solidFill>
                  <a:schemeClr val="tx1"/>
                </a:solidFill>
                <a:latin typeface="Roboto"/>
                <a:ea typeface="Roboto"/>
                <a:cs typeface="Roboto"/>
                <a:sym typeface="Roboto"/>
              </a:rPr>
              <a:t> September of 	every year.</a:t>
            </a:r>
          </a:p>
          <a:p>
            <a:pPr marR="0" lvl="0" algn="just" rtl="0">
              <a:lnSpc>
                <a:spcPct val="120000"/>
              </a:lnSpc>
              <a:spcBef>
                <a:spcPts val="0"/>
              </a:spcBef>
              <a:spcAft>
                <a:spcPts val="0"/>
              </a:spcAft>
              <a:tabLst>
                <a:tab pos="457200" algn="l"/>
                <a:tab pos="636588" algn="l"/>
              </a:tabLst>
            </a:pPr>
            <a:endParaRPr lang="en-US" sz="2000"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r>
              <a:rPr lang="en-US" sz="2000" dirty="0">
                <a:solidFill>
                  <a:schemeClr val="tx1"/>
                </a:solidFill>
                <a:latin typeface="Roboto"/>
                <a:ea typeface="Roboto"/>
                <a:cs typeface="Roboto"/>
                <a:sym typeface="Roboto"/>
              </a:rPr>
              <a:t>	- Also, not more than fifteen months shall elapse between the date of one annual general meeting of a company 	and that of the next.</a:t>
            </a:r>
          </a:p>
          <a:p>
            <a:pPr marR="0" lvl="0" algn="just" rtl="0">
              <a:lnSpc>
                <a:spcPct val="120000"/>
              </a:lnSpc>
              <a:spcBef>
                <a:spcPts val="0"/>
              </a:spcBef>
              <a:spcAft>
                <a:spcPts val="0"/>
              </a:spcAft>
              <a:tabLst>
                <a:tab pos="457200" algn="l"/>
                <a:tab pos="636588" algn="l"/>
              </a:tabLst>
            </a:pPr>
            <a:r>
              <a:rPr lang="en-US" sz="2000" dirty="0">
                <a:solidFill>
                  <a:schemeClr val="tx1"/>
                </a:solidFill>
                <a:latin typeface="Roboto"/>
                <a:ea typeface="Roboto"/>
                <a:cs typeface="Roboto"/>
                <a:sym typeface="Roboto"/>
              </a:rPr>
              <a:t>	</a:t>
            </a:r>
          </a:p>
          <a:p>
            <a:pPr marR="0" lvl="0" algn="just" rtl="0">
              <a:lnSpc>
                <a:spcPct val="120000"/>
              </a:lnSpc>
              <a:spcBef>
                <a:spcPts val="0"/>
              </a:spcBef>
              <a:spcAft>
                <a:spcPts val="0"/>
              </a:spcAft>
              <a:tabLst>
                <a:tab pos="457200" algn="l"/>
                <a:tab pos="636588" algn="l"/>
              </a:tabLst>
            </a:pPr>
            <a:r>
              <a:rPr lang="en-US" sz="2000" dirty="0">
                <a:solidFill>
                  <a:schemeClr val="tx1"/>
                </a:solidFill>
                <a:latin typeface="Roboto"/>
                <a:ea typeface="Roboto"/>
                <a:cs typeface="Roboto"/>
                <a:sym typeface="Roboto"/>
              </a:rPr>
              <a:t>	- At least clear 21 days notice should be given to members, directors and auditors of the Company.</a:t>
            </a:r>
          </a:p>
          <a:p>
            <a:pPr marR="0" lvl="0" algn="just" rtl="0">
              <a:lnSpc>
                <a:spcPct val="120000"/>
              </a:lnSpc>
              <a:spcBef>
                <a:spcPts val="0"/>
              </a:spcBef>
              <a:spcAft>
                <a:spcPts val="0"/>
              </a:spcAft>
              <a:tabLst>
                <a:tab pos="457200" algn="l"/>
                <a:tab pos="636588" algn="l"/>
              </a:tabLst>
            </a:pPr>
            <a:endParaRPr lang="en-US" sz="2000"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r>
              <a:rPr lang="en-US" sz="2000" dirty="0">
                <a:solidFill>
                  <a:schemeClr val="tx1"/>
                </a:solidFill>
                <a:latin typeface="Roboto"/>
                <a:ea typeface="Roboto"/>
                <a:cs typeface="Roboto"/>
                <a:sym typeface="Roboto"/>
              </a:rPr>
              <a:t>	- </a:t>
            </a:r>
            <a:r>
              <a:rPr lang="en-US" sz="2000" dirty="0">
                <a:solidFill>
                  <a:schemeClr val="tx1"/>
                </a:solidFill>
                <a:latin typeface="Roboto"/>
                <a:ea typeface="Roboto"/>
                <a:cs typeface="Roboto"/>
              </a:rPr>
              <a:t>Every AGM shall be called during business hours, that is, between 9 a.m. and 6 p.m. on any day except National 		Holiday and shall be held either at the registered office of the company or at some other place within the city, 		town or village in which the registered office of the company is situated.</a:t>
            </a:r>
          </a:p>
          <a:p>
            <a:pPr marR="0" lvl="0" algn="just" rtl="0">
              <a:lnSpc>
                <a:spcPct val="120000"/>
              </a:lnSpc>
              <a:spcBef>
                <a:spcPts val="0"/>
              </a:spcBef>
              <a:spcAft>
                <a:spcPts val="0"/>
              </a:spcAft>
              <a:tabLst>
                <a:tab pos="457200" algn="l"/>
                <a:tab pos="636588" algn="l"/>
              </a:tabLst>
            </a:pPr>
            <a:endParaRPr lang="en-US" sz="2000"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r>
              <a:rPr lang="en-US" sz="2000" dirty="0">
                <a:solidFill>
                  <a:schemeClr val="tx1"/>
                </a:solidFill>
                <a:latin typeface="Roboto"/>
                <a:ea typeface="Roboto"/>
                <a:cs typeface="Roboto"/>
                <a:sym typeface="Roboto"/>
              </a:rPr>
              <a:t>	- Provided that annual general meeting of an unlisted company may be held at any place in India if consent is 	given in writing or by electronic mode by all the members in advance.</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417648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763569" y="516191"/>
            <a:ext cx="13374588" cy="6887999"/>
          </a:xfrm>
          <a:prstGeom prst="rect">
            <a:avLst/>
          </a:prstGeom>
          <a:noFill/>
          <a:ln>
            <a:noFill/>
          </a:ln>
        </p:spPr>
        <p:txBody>
          <a:bodyPr spcFirstLastPara="1" wrap="square" lIns="91425" tIns="45700" rIns="91425" bIns="45700" anchor="t" anchorCtr="0">
            <a:spAutoFit/>
          </a:bodyPr>
          <a:lstStyle/>
          <a:p>
            <a:pPr marR="0" lvl="0" rtl="0">
              <a:lnSpc>
                <a:spcPct val="120000"/>
              </a:lnSpc>
              <a:spcBef>
                <a:spcPts val="0"/>
              </a:spcBef>
              <a:spcAft>
                <a:spcPts val="0"/>
              </a:spcAft>
            </a:pPr>
            <a:r>
              <a:rPr lang="en-US" sz="2400" b="1" dirty="0">
                <a:solidFill>
                  <a:schemeClr val="tx1"/>
                </a:solidFill>
                <a:latin typeface="Roboto"/>
                <a:ea typeface="Roboto"/>
                <a:cs typeface="Roboto"/>
                <a:sym typeface="Roboto"/>
              </a:rPr>
              <a:t>2.  </a:t>
            </a:r>
            <a:r>
              <a:rPr lang="en-US" sz="2400" b="1" u="sng" dirty="0">
                <a:solidFill>
                  <a:schemeClr val="tx1"/>
                </a:solidFill>
                <a:latin typeface="Roboto"/>
                <a:ea typeface="Roboto"/>
                <a:cs typeface="Roboto"/>
                <a:sym typeface="Roboto"/>
              </a:rPr>
              <a:t>Extra-Ordinary General Meeting</a:t>
            </a:r>
            <a:r>
              <a:rPr lang="en-US" sz="2400" b="1" dirty="0">
                <a:solidFill>
                  <a:schemeClr val="tx1"/>
                </a:solidFill>
                <a:latin typeface="Roboto"/>
                <a:ea typeface="Roboto"/>
                <a:cs typeface="Roboto"/>
                <a:sym typeface="Roboto"/>
              </a:rPr>
              <a:t>: </a:t>
            </a:r>
            <a:endParaRPr lang="en-US" sz="2000" b="1"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r>
              <a:rPr lang="en-US" sz="2400" dirty="0">
                <a:solidFill>
                  <a:schemeClr val="tx1"/>
                </a:solidFill>
                <a:latin typeface="Roboto"/>
                <a:ea typeface="Roboto"/>
                <a:cs typeface="Roboto"/>
                <a:sym typeface="Roboto"/>
              </a:rPr>
              <a:t>      -</a:t>
            </a:r>
            <a:r>
              <a:rPr lang="en-US" sz="2000" dirty="0">
                <a:solidFill>
                  <a:schemeClr val="tx1"/>
                </a:solidFill>
                <a:latin typeface="Roboto"/>
                <a:ea typeface="Roboto"/>
                <a:cs typeface="Roboto"/>
                <a:sym typeface="Roboto"/>
              </a:rPr>
              <a:t> An extra-ordinary General meeting (EGM) is a meeting other than the Annual General Meeting 	of the Company. </a:t>
            </a:r>
          </a:p>
          <a:p>
            <a:pPr marR="0" lvl="0" algn="just" rtl="0">
              <a:lnSpc>
                <a:spcPct val="120000"/>
              </a:lnSpc>
              <a:spcBef>
                <a:spcPts val="0"/>
              </a:spcBef>
              <a:spcAft>
                <a:spcPts val="0"/>
              </a:spcAft>
              <a:tabLst>
                <a:tab pos="457200" algn="l"/>
                <a:tab pos="636588" algn="l"/>
              </a:tabLst>
            </a:pPr>
            <a:endParaRPr lang="en-US" sz="2000"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r>
              <a:rPr lang="en-US" sz="2000" dirty="0">
                <a:solidFill>
                  <a:schemeClr val="tx1"/>
                </a:solidFill>
                <a:latin typeface="Roboto"/>
                <a:ea typeface="Roboto"/>
                <a:cs typeface="Roboto"/>
                <a:sym typeface="Roboto"/>
              </a:rPr>
              <a:t>       - EGM is normally convened to deal with a matter which cannot be postponed till the holding of next 	AGM. Only 	special business is considered in EGM.</a:t>
            </a:r>
          </a:p>
          <a:p>
            <a:pPr marR="0" lvl="0" algn="just" rtl="0">
              <a:lnSpc>
                <a:spcPct val="120000"/>
              </a:lnSpc>
              <a:spcBef>
                <a:spcPts val="0"/>
              </a:spcBef>
              <a:spcAft>
                <a:spcPts val="0"/>
              </a:spcAft>
              <a:tabLst>
                <a:tab pos="457200" algn="l"/>
                <a:tab pos="636588" algn="l"/>
              </a:tabLst>
            </a:pPr>
            <a:endParaRPr lang="en-US" sz="2000"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r>
              <a:rPr lang="en-US" sz="2000" dirty="0">
                <a:solidFill>
                  <a:schemeClr val="tx1"/>
                </a:solidFill>
                <a:latin typeface="Roboto"/>
                <a:ea typeface="Roboto"/>
                <a:cs typeface="Roboto"/>
                <a:sym typeface="Roboto"/>
              </a:rPr>
              <a:t>	- EGM may be called by or convened:</a:t>
            </a:r>
          </a:p>
          <a:p>
            <a:pPr marR="0" lvl="0" algn="just" rtl="0">
              <a:lnSpc>
                <a:spcPct val="120000"/>
              </a:lnSpc>
              <a:spcBef>
                <a:spcPts val="0"/>
              </a:spcBef>
              <a:spcAft>
                <a:spcPts val="0"/>
              </a:spcAft>
              <a:tabLst>
                <a:tab pos="457200" algn="l"/>
                <a:tab pos="636588" algn="l"/>
              </a:tabLst>
            </a:pPr>
            <a:r>
              <a:rPr lang="en-US" sz="2000" dirty="0">
                <a:solidFill>
                  <a:schemeClr val="tx1"/>
                </a:solidFill>
                <a:latin typeface="Roboto"/>
                <a:ea typeface="Roboto"/>
                <a:cs typeface="Roboto"/>
                <a:sym typeface="Roboto"/>
              </a:rPr>
              <a:t>		a) The board of directors : Matters which require members approval proposed by the Board</a:t>
            </a:r>
          </a:p>
          <a:p>
            <a:pPr marR="0" lvl="0" algn="just" rtl="0">
              <a:lnSpc>
                <a:spcPct val="120000"/>
              </a:lnSpc>
              <a:spcBef>
                <a:spcPts val="0"/>
              </a:spcBef>
              <a:spcAft>
                <a:spcPts val="0"/>
              </a:spcAft>
              <a:tabLst>
                <a:tab pos="457200" algn="l"/>
                <a:tab pos="636588" algn="l"/>
              </a:tabLst>
            </a:pPr>
            <a:r>
              <a:rPr lang="en-US" sz="2000" dirty="0">
                <a:solidFill>
                  <a:schemeClr val="tx1"/>
                </a:solidFill>
                <a:latin typeface="Roboto"/>
                <a:ea typeface="Roboto"/>
                <a:cs typeface="Roboto"/>
                <a:sym typeface="Roboto"/>
              </a:rPr>
              <a:t>		</a:t>
            </a:r>
          </a:p>
          <a:p>
            <a:pPr marR="0" lvl="0" algn="just" rtl="0">
              <a:lnSpc>
                <a:spcPct val="120000"/>
              </a:lnSpc>
              <a:spcBef>
                <a:spcPts val="0"/>
              </a:spcBef>
              <a:spcAft>
                <a:spcPts val="0"/>
              </a:spcAft>
              <a:tabLst>
                <a:tab pos="457200" algn="l"/>
                <a:tab pos="636588" algn="l"/>
              </a:tabLst>
            </a:pPr>
            <a:r>
              <a:rPr lang="en-US" sz="2000" dirty="0">
                <a:solidFill>
                  <a:schemeClr val="tx1"/>
                </a:solidFill>
                <a:latin typeface="Roboto"/>
                <a:ea typeface="Roboto"/>
                <a:cs typeface="Roboto"/>
                <a:sym typeface="Roboto"/>
              </a:rPr>
              <a:t>		b) Directors on requisition : Directors called  the EGM where members holding 10 percent or more capital has 		sent the written request to  the Board for calling of meeting.</a:t>
            </a:r>
          </a:p>
          <a:p>
            <a:pPr marR="0" lvl="0" algn="just" rtl="0">
              <a:lnSpc>
                <a:spcPct val="120000"/>
              </a:lnSpc>
              <a:spcBef>
                <a:spcPts val="0"/>
              </a:spcBef>
              <a:spcAft>
                <a:spcPts val="0"/>
              </a:spcAft>
              <a:tabLst>
                <a:tab pos="457200" algn="l"/>
                <a:tab pos="636588" algn="l"/>
              </a:tabLst>
            </a:pPr>
            <a:endParaRPr lang="en-US" sz="2000"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r>
              <a:rPr lang="en-US" sz="2000" dirty="0">
                <a:solidFill>
                  <a:schemeClr val="tx1"/>
                </a:solidFill>
                <a:latin typeface="Roboto"/>
                <a:ea typeface="Roboto"/>
                <a:cs typeface="Roboto"/>
                <a:sym typeface="Roboto"/>
              </a:rPr>
              <a:t>	  c) The </a:t>
            </a:r>
            <a:r>
              <a:rPr lang="en-US" sz="2000" dirty="0" err="1">
                <a:solidFill>
                  <a:schemeClr val="tx1"/>
                </a:solidFill>
                <a:latin typeface="Roboto"/>
                <a:ea typeface="Roboto"/>
                <a:cs typeface="Roboto"/>
                <a:sym typeface="Roboto"/>
              </a:rPr>
              <a:t>requistionists</a:t>
            </a:r>
            <a:r>
              <a:rPr lang="en-US" sz="2000" dirty="0">
                <a:solidFill>
                  <a:schemeClr val="tx1"/>
                </a:solidFill>
                <a:latin typeface="Roboto"/>
                <a:ea typeface="Roboto"/>
                <a:cs typeface="Roboto"/>
                <a:sym typeface="Roboto"/>
              </a:rPr>
              <a:t> themselves: Where board of directors fails to call the meeting within 45 days from the date 		of submission of valid requisition, then EGM shall be called by the </a:t>
            </a:r>
            <a:r>
              <a:rPr lang="en-US" sz="2000" dirty="0" err="1">
                <a:solidFill>
                  <a:schemeClr val="tx1"/>
                </a:solidFill>
                <a:latin typeface="Roboto"/>
                <a:ea typeface="Roboto"/>
                <a:cs typeface="Roboto"/>
                <a:sym typeface="Roboto"/>
              </a:rPr>
              <a:t>requistionists</a:t>
            </a:r>
            <a:r>
              <a:rPr lang="en-US" sz="2000" dirty="0">
                <a:solidFill>
                  <a:schemeClr val="tx1"/>
                </a:solidFill>
                <a:latin typeface="Roboto"/>
                <a:ea typeface="Roboto"/>
                <a:cs typeface="Roboto"/>
                <a:sym typeface="Roboto"/>
              </a:rPr>
              <a:t>. </a:t>
            </a:r>
          </a:p>
          <a:p>
            <a:pPr marR="0" lvl="0" algn="just" rtl="0">
              <a:lnSpc>
                <a:spcPct val="120000"/>
              </a:lnSpc>
              <a:spcBef>
                <a:spcPts val="0"/>
              </a:spcBef>
              <a:spcAft>
                <a:spcPts val="0"/>
              </a:spcAft>
              <a:tabLst>
                <a:tab pos="457200" algn="l"/>
                <a:tab pos="636588" algn="l"/>
              </a:tabLst>
            </a:pPr>
            <a:endParaRPr lang="en-US" sz="2000" dirty="0">
              <a:solidFill>
                <a:schemeClr val="tx1"/>
              </a:solidFill>
              <a:latin typeface="Roboto"/>
              <a:ea typeface="Roboto"/>
              <a:cs typeface="Roboto"/>
              <a:sym typeface="Roboto"/>
            </a:endParaRPr>
          </a:p>
          <a:p>
            <a:pPr marR="0" lvl="0" algn="just" rtl="0">
              <a:lnSpc>
                <a:spcPct val="120000"/>
              </a:lnSpc>
              <a:spcBef>
                <a:spcPts val="0"/>
              </a:spcBef>
              <a:spcAft>
                <a:spcPts val="0"/>
              </a:spcAft>
              <a:tabLst>
                <a:tab pos="457200" algn="l"/>
                <a:tab pos="636588" algn="l"/>
              </a:tabLst>
            </a:pPr>
            <a:r>
              <a:rPr lang="en-US" sz="2000" dirty="0">
                <a:solidFill>
                  <a:schemeClr val="tx1"/>
                </a:solidFill>
                <a:latin typeface="Roboto"/>
                <a:ea typeface="Roboto"/>
                <a:cs typeface="Roboto"/>
                <a:sym typeface="Roboto"/>
              </a:rPr>
              <a:t>		d) By Tribunal: When it is impracticable for the company to call the Annual General meeting, the Tribunal may 			either on its own or on application made by the director or member, called the EGM</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555743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402326" y="587792"/>
            <a:ext cx="12882348" cy="7441997"/>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2800" b="1" u="sng" dirty="0">
                <a:solidFill>
                  <a:schemeClr val="tx1"/>
                </a:solidFill>
                <a:latin typeface="Roboto"/>
                <a:ea typeface="Roboto"/>
                <a:cs typeface="Roboto"/>
                <a:sym typeface="Roboto"/>
              </a:rPr>
              <a:t>CHANGE IN THE MANAGEMENT OF THE COMPANY</a:t>
            </a:r>
          </a:p>
          <a:p>
            <a:pPr marR="0" lvl="0" rtl="0">
              <a:lnSpc>
                <a:spcPct val="120000"/>
              </a:lnSpc>
              <a:spcBef>
                <a:spcPts val="0"/>
              </a:spcBef>
              <a:spcAft>
                <a:spcPts val="0"/>
              </a:spcAft>
            </a:pPr>
            <a:endParaRPr lang="en-US" sz="1600" b="1" u="sng"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1800" b="1" u="sng" dirty="0">
                <a:solidFill>
                  <a:schemeClr val="tx1"/>
                </a:solidFill>
                <a:latin typeface="Roboto"/>
                <a:ea typeface="Roboto"/>
                <a:cs typeface="Roboto"/>
                <a:sym typeface="Roboto"/>
              </a:rPr>
              <a:t>Points to be checked during Audit in respect of changes in management:</a:t>
            </a:r>
          </a:p>
          <a:p>
            <a:pPr marR="0" lvl="0" rtl="0">
              <a:lnSpc>
                <a:spcPct val="120000"/>
              </a:lnSpc>
              <a:spcBef>
                <a:spcPts val="0"/>
              </a:spcBef>
              <a:spcAft>
                <a:spcPts val="0"/>
              </a:spcAft>
            </a:pPr>
            <a:endParaRPr lang="en-US" sz="1800" b="1" u="sng" dirty="0">
              <a:solidFill>
                <a:schemeClr val="tx1"/>
              </a:solidFill>
              <a:latin typeface="Roboto"/>
              <a:ea typeface="Roboto"/>
              <a:cs typeface="Roboto"/>
              <a:sym typeface="Roboto"/>
            </a:endParaRPr>
          </a:p>
          <a:p>
            <a:pPr marL="342900" marR="0" lvl="0" indent="-342900" rtl="0">
              <a:lnSpc>
                <a:spcPct val="120000"/>
              </a:lnSpc>
              <a:spcBef>
                <a:spcPts val="0"/>
              </a:spcBef>
              <a:spcAft>
                <a:spcPts val="0"/>
              </a:spcAft>
              <a:buFontTx/>
              <a:buChar char="-"/>
            </a:pPr>
            <a:r>
              <a:rPr lang="en-US" sz="2000" dirty="0">
                <a:solidFill>
                  <a:schemeClr val="tx1"/>
                </a:solidFill>
                <a:latin typeface="Roboto"/>
                <a:ea typeface="Roboto"/>
                <a:cs typeface="Roboto"/>
                <a:sym typeface="Roboto"/>
              </a:rPr>
              <a:t>Whether there has been any change in the directors from the last year as per the Master data of the company </a:t>
            </a:r>
          </a:p>
          <a:p>
            <a:pPr marR="0" lvl="0" rtl="0">
              <a:lnSpc>
                <a:spcPct val="120000"/>
              </a:lnSpc>
              <a:spcBef>
                <a:spcPts val="0"/>
              </a:spcBef>
              <a:spcAft>
                <a:spcPts val="0"/>
              </a:spcAft>
            </a:pPr>
            <a:endParaRPr lang="en-US" sz="2000" dirty="0">
              <a:solidFill>
                <a:schemeClr val="tx1"/>
              </a:solidFill>
              <a:latin typeface="Roboto"/>
              <a:ea typeface="Roboto"/>
              <a:cs typeface="Roboto"/>
              <a:sym typeface="Roboto"/>
            </a:endParaRPr>
          </a:p>
          <a:p>
            <a:pPr marL="342900" indent="-342900">
              <a:lnSpc>
                <a:spcPct val="120000"/>
              </a:lnSpc>
              <a:buFontTx/>
              <a:buChar char="-"/>
            </a:pPr>
            <a:r>
              <a:rPr lang="en-US" sz="2000" dirty="0">
                <a:solidFill>
                  <a:schemeClr val="tx1"/>
                </a:solidFill>
                <a:latin typeface="Roboto"/>
                <a:ea typeface="Roboto"/>
                <a:cs typeface="Roboto"/>
                <a:sym typeface="Roboto"/>
              </a:rPr>
              <a:t>Whether there has been any change in Designation of the directors from the last year as per the Master data of the company </a:t>
            </a:r>
          </a:p>
          <a:p>
            <a:pPr>
              <a:lnSpc>
                <a:spcPct val="120000"/>
              </a:lnSpc>
            </a:pPr>
            <a:endParaRPr lang="en-US" sz="2000" dirty="0">
              <a:solidFill>
                <a:schemeClr val="tx1"/>
              </a:solidFill>
              <a:latin typeface="Roboto"/>
              <a:ea typeface="Roboto"/>
              <a:cs typeface="Roboto"/>
              <a:sym typeface="Roboto"/>
            </a:endParaRPr>
          </a:p>
          <a:p>
            <a:pPr marL="342900" marR="0" lvl="0" indent="-342900" rtl="0">
              <a:lnSpc>
                <a:spcPct val="120000"/>
              </a:lnSpc>
              <a:spcBef>
                <a:spcPts val="0"/>
              </a:spcBef>
              <a:spcAft>
                <a:spcPts val="0"/>
              </a:spcAft>
              <a:buFontTx/>
              <a:buChar char="-"/>
            </a:pPr>
            <a:r>
              <a:rPr lang="en-US" sz="2000" dirty="0">
                <a:solidFill>
                  <a:schemeClr val="tx1"/>
                </a:solidFill>
                <a:latin typeface="Roboto"/>
                <a:ea typeface="Roboto"/>
                <a:cs typeface="Roboto"/>
                <a:sym typeface="Roboto"/>
              </a:rPr>
              <a:t>Minutes of meetings of the company need to be checked to identify the changes </a:t>
            </a:r>
          </a:p>
          <a:p>
            <a:pPr marR="0" lvl="0" rtl="0">
              <a:lnSpc>
                <a:spcPct val="120000"/>
              </a:lnSpc>
              <a:spcBef>
                <a:spcPts val="0"/>
              </a:spcBef>
              <a:spcAft>
                <a:spcPts val="0"/>
              </a:spcAft>
            </a:pPr>
            <a:endParaRPr lang="en-US" sz="2000" dirty="0">
              <a:solidFill>
                <a:schemeClr val="tx1"/>
              </a:solidFill>
              <a:latin typeface="Roboto"/>
              <a:ea typeface="Roboto"/>
              <a:cs typeface="Roboto"/>
              <a:sym typeface="Roboto"/>
            </a:endParaRPr>
          </a:p>
          <a:p>
            <a:pPr marL="342900" marR="0" lvl="0" indent="-342900" rtl="0">
              <a:lnSpc>
                <a:spcPct val="120000"/>
              </a:lnSpc>
              <a:spcBef>
                <a:spcPts val="0"/>
              </a:spcBef>
              <a:spcAft>
                <a:spcPts val="0"/>
              </a:spcAft>
              <a:buFontTx/>
              <a:buChar char="-"/>
            </a:pPr>
            <a:r>
              <a:rPr lang="en-US" sz="2000" dirty="0">
                <a:solidFill>
                  <a:schemeClr val="tx1"/>
                </a:solidFill>
                <a:latin typeface="Roboto"/>
                <a:ea typeface="Roboto"/>
                <a:cs typeface="Roboto"/>
                <a:sym typeface="Roboto"/>
              </a:rPr>
              <a:t>Forms filed with MCA to be checked to see if any DIR-12 form for appointment or resignation has been filed at the MCA </a:t>
            </a:r>
          </a:p>
          <a:p>
            <a:pPr marR="0" lvl="0" rtl="0">
              <a:lnSpc>
                <a:spcPct val="120000"/>
              </a:lnSpc>
              <a:spcBef>
                <a:spcPts val="0"/>
              </a:spcBef>
              <a:spcAft>
                <a:spcPts val="0"/>
              </a:spcAft>
            </a:pPr>
            <a:endParaRPr lang="en-US" sz="2000" dirty="0">
              <a:solidFill>
                <a:schemeClr val="tx1"/>
              </a:solidFill>
              <a:latin typeface="Roboto"/>
              <a:ea typeface="Roboto"/>
              <a:cs typeface="Roboto"/>
              <a:sym typeface="Roboto"/>
            </a:endParaRPr>
          </a:p>
          <a:p>
            <a:pPr marL="342900" marR="0" lvl="0" indent="-342900" rtl="0">
              <a:lnSpc>
                <a:spcPct val="120000"/>
              </a:lnSpc>
              <a:spcBef>
                <a:spcPts val="0"/>
              </a:spcBef>
              <a:spcAft>
                <a:spcPts val="0"/>
              </a:spcAft>
              <a:buFontTx/>
              <a:buChar char="-"/>
            </a:pPr>
            <a:r>
              <a:rPr lang="en-US" sz="2000" dirty="0">
                <a:solidFill>
                  <a:schemeClr val="tx1"/>
                </a:solidFill>
                <a:latin typeface="Roboto"/>
                <a:ea typeface="Roboto"/>
                <a:cs typeface="Roboto"/>
                <a:sym typeface="Roboto"/>
              </a:rPr>
              <a:t>Directors appointed other than in the General meeting of the company are categorized as Additional Director</a:t>
            </a:r>
          </a:p>
          <a:p>
            <a:pPr marR="0" lvl="0" rtl="0">
              <a:lnSpc>
                <a:spcPct val="120000"/>
              </a:lnSpc>
              <a:spcBef>
                <a:spcPts val="0"/>
              </a:spcBef>
              <a:spcAft>
                <a:spcPts val="0"/>
              </a:spcAft>
            </a:pPr>
            <a:endParaRPr lang="en-US" sz="2000" dirty="0">
              <a:solidFill>
                <a:schemeClr val="tx1"/>
              </a:solidFill>
              <a:latin typeface="Roboto"/>
              <a:ea typeface="Roboto"/>
              <a:cs typeface="Roboto"/>
              <a:sym typeface="Roboto"/>
            </a:endParaRPr>
          </a:p>
          <a:p>
            <a:pPr marL="342900" indent="-342900">
              <a:lnSpc>
                <a:spcPct val="120000"/>
              </a:lnSpc>
              <a:buFontTx/>
              <a:buChar char="-"/>
            </a:pPr>
            <a:r>
              <a:rPr lang="en-US" sz="2000" dirty="0">
                <a:solidFill>
                  <a:schemeClr val="tx1"/>
                </a:solidFill>
                <a:latin typeface="Roboto"/>
                <a:ea typeface="Roboto"/>
                <a:cs typeface="Roboto"/>
                <a:sym typeface="Roboto"/>
              </a:rPr>
              <a:t>The additional directors shall hold office only </a:t>
            </a:r>
            <a:r>
              <a:rPr lang="en-US" sz="2000" dirty="0" err="1">
                <a:solidFill>
                  <a:schemeClr val="tx1"/>
                </a:solidFill>
                <a:latin typeface="Roboto"/>
                <a:ea typeface="Roboto"/>
                <a:cs typeface="Roboto"/>
                <a:sym typeface="Roboto"/>
              </a:rPr>
              <a:t>upto</a:t>
            </a:r>
            <a:r>
              <a:rPr lang="en-US" sz="2000" dirty="0">
                <a:solidFill>
                  <a:schemeClr val="tx1"/>
                </a:solidFill>
                <a:latin typeface="Roboto"/>
                <a:ea typeface="Roboto"/>
                <a:cs typeface="Roboto"/>
                <a:sym typeface="Roboto"/>
              </a:rPr>
              <a:t> the date of the next annual general meeting.</a:t>
            </a:r>
          </a:p>
          <a:p>
            <a:pPr>
              <a:lnSpc>
                <a:spcPct val="120000"/>
              </a:lnSpc>
            </a:pPr>
            <a:endParaRPr lang="en-US" sz="2000" dirty="0">
              <a:solidFill>
                <a:schemeClr val="tx1"/>
              </a:solidFill>
              <a:latin typeface="Roboto"/>
              <a:ea typeface="Roboto"/>
              <a:cs typeface="Roboto"/>
              <a:sym typeface="Roboto"/>
            </a:endParaRPr>
          </a:p>
          <a:p>
            <a:pPr marL="342900" marR="0" lvl="0" indent="-342900" rtl="0">
              <a:lnSpc>
                <a:spcPct val="120000"/>
              </a:lnSpc>
              <a:spcBef>
                <a:spcPts val="0"/>
              </a:spcBef>
              <a:spcAft>
                <a:spcPts val="0"/>
              </a:spcAft>
              <a:buFontTx/>
              <a:buChar char="-"/>
            </a:pPr>
            <a:r>
              <a:rPr lang="en-US" sz="2000" dirty="0">
                <a:solidFill>
                  <a:schemeClr val="tx1"/>
                </a:solidFill>
                <a:latin typeface="Roboto"/>
                <a:ea typeface="Roboto"/>
                <a:cs typeface="Roboto"/>
                <a:sym typeface="Roboto"/>
              </a:rPr>
              <a:t>KYCs of all Directors must be done</a:t>
            </a:r>
          </a:p>
          <a:p>
            <a:pPr marR="0" lvl="0" rtl="0">
              <a:lnSpc>
                <a:spcPct val="120000"/>
              </a:lnSpc>
              <a:spcBef>
                <a:spcPts val="0"/>
              </a:spcBef>
              <a:spcAft>
                <a:spcPts val="0"/>
              </a:spcAft>
            </a:pPr>
            <a:endParaRPr lang="en-US" sz="2000" b="1" u="sng"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1670141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402325" y="587792"/>
            <a:ext cx="13734589" cy="5927736"/>
          </a:xfrm>
          <a:prstGeom prst="rect">
            <a:avLst/>
          </a:prstGeom>
          <a:noFill/>
          <a:ln>
            <a:noFill/>
          </a:ln>
        </p:spPr>
        <p:txBody>
          <a:bodyPr spcFirstLastPara="1" wrap="square" lIns="91425" tIns="45700" rIns="91425" bIns="45700" anchor="t" anchorCtr="0">
            <a:spAutoFit/>
          </a:bodyPr>
          <a:lstStyle/>
          <a:p>
            <a:pPr marR="0" lvl="0" rtl="0">
              <a:lnSpc>
                <a:spcPct val="120000"/>
              </a:lnSpc>
              <a:spcBef>
                <a:spcPts val="0"/>
              </a:spcBef>
              <a:spcAft>
                <a:spcPts val="0"/>
              </a:spcAft>
            </a:pPr>
            <a:r>
              <a:rPr lang="en-US" sz="1800" b="1" u="sng" dirty="0">
                <a:solidFill>
                  <a:schemeClr val="tx1"/>
                </a:solidFill>
                <a:latin typeface="Roboto"/>
                <a:ea typeface="Roboto"/>
                <a:cs typeface="Roboto"/>
                <a:sym typeface="Roboto"/>
              </a:rPr>
              <a:t>Points to be checked during Audit in respect of changes in shareholding:</a:t>
            </a:r>
          </a:p>
          <a:p>
            <a:pPr marR="0" lvl="0" rtl="0">
              <a:lnSpc>
                <a:spcPct val="120000"/>
              </a:lnSpc>
              <a:spcBef>
                <a:spcPts val="0"/>
              </a:spcBef>
              <a:spcAft>
                <a:spcPts val="0"/>
              </a:spcAft>
            </a:pPr>
            <a:endParaRPr lang="en-US" sz="1800" b="1" u="sng" dirty="0">
              <a:solidFill>
                <a:schemeClr val="tx1"/>
              </a:solidFill>
              <a:latin typeface="Roboto"/>
              <a:ea typeface="Roboto"/>
              <a:cs typeface="Roboto"/>
              <a:sym typeface="Roboto"/>
            </a:endParaRPr>
          </a:p>
          <a:p>
            <a:pPr marL="342900" marR="0" lvl="0" indent="-342900" rtl="0">
              <a:lnSpc>
                <a:spcPct val="120000"/>
              </a:lnSpc>
              <a:spcBef>
                <a:spcPts val="0"/>
              </a:spcBef>
              <a:spcAft>
                <a:spcPts val="0"/>
              </a:spcAft>
              <a:buFontTx/>
              <a:buChar char="-"/>
            </a:pPr>
            <a:r>
              <a:rPr lang="en-US" sz="2000" dirty="0">
                <a:solidFill>
                  <a:schemeClr val="tx1"/>
                </a:solidFill>
                <a:latin typeface="Roboto"/>
                <a:ea typeface="Roboto"/>
                <a:cs typeface="Roboto"/>
                <a:sym typeface="Roboto"/>
              </a:rPr>
              <a:t>Whether there has been any change in the shareholders from the last year as per the Financial Statement of the company. </a:t>
            </a:r>
          </a:p>
          <a:p>
            <a:pPr marR="0" lvl="0" rtl="0">
              <a:lnSpc>
                <a:spcPct val="120000"/>
              </a:lnSpc>
              <a:spcBef>
                <a:spcPts val="0"/>
              </a:spcBef>
              <a:spcAft>
                <a:spcPts val="0"/>
              </a:spcAft>
            </a:pPr>
            <a:endParaRPr lang="en-US" sz="2000" dirty="0">
              <a:solidFill>
                <a:schemeClr val="tx1"/>
              </a:solidFill>
              <a:latin typeface="Roboto"/>
              <a:ea typeface="Roboto"/>
              <a:cs typeface="Roboto"/>
              <a:sym typeface="Roboto"/>
            </a:endParaRPr>
          </a:p>
          <a:p>
            <a:pPr marL="342900" indent="-342900">
              <a:lnSpc>
                <a:spcPct val="120000"/>
              </a:lnSpc>
              <a:buFontTx/>
              <a:buChar char="-"/>
            </a:pPr>
            <a:r>
              <a:rPr lang="en-US" sz="2000" dirty="0">
                <a:solidFill>
                  <a:schemeClr val="tx1"/>
                </a:solidFill>
                <a:latin typeface="Roboto"/>
                <a:ea typeface="Roboto"/>
                <a:cs typeface="Roboto"/>
                <a:sym typeface="Roboto"/>
              </a:rPr>
              <a:t>Whether there has been any event resulting in transmission of shares.</a:t>
            </a:r>
          </a:p>
          <a:p>
            <a:pPr>
              <a:lnSpc>
                <a:spcPct val="120000"/>
              </a:lnSpc>
            </a:pPr>
            <a:endParaRPr lang="en-US" sz="2000" dirty="0">
              <a:solidFill>
                <a:schemeClr val="tx1"/>
              </a:solidFill>
              <a:latin typeface="Roboto"/>
              <a:ea typeface="Roboto"/>
              <a:cs typeface="Roboto"/>
              <a:sym typeface="Roboto"/>
            </a:endParaRPr>
          </a:p>
          <a:p>
            <a:pPr marL="342900" indent="-342900">
              <a:lnSpc>
                <a:spcPct val="120000"/>
              </a:lnSpc>
              <a:buFontTx/>
              <a:buChar char="-"/>
            </a:pPr>
            <a:r>
              <a:rPr lang="en-US" sz="2000" dirty="0">
                <a:solidFill>
                  <a:schemeClr val="tx1"/>
                </a:solidFill>
                <a:latin typeface="Roboto"/>
                <a:ea typeface="Roboto"/>
                <a:cs typeface="Roboto"/>
                <a:sym typeface="Roboto"/>
              </a:rPr>
              <a:t>Check transfer deeds and other transfer related documents of the Company with respect to change in shareholding of the Company.</a:t>
            </a:r>
          </a:p>
          <a:p>
            <a:pPr marL="342900" marR="0" lvl="0" indent="-342900" rtl="0">
              <a:lnSpc>
                <a:spcPct val="120000"/>
              </a:lnSpc>
              <a:spcBef>
                <a:spcPts val="0"/>
              </a:spcBef>
              <a:spcAft>
                <a:spcPts val="0"/>
              </a:spcAft>
              <a:buFontTx/>
              <a:buChar char="-"/>
            </a:pPr>
            <a:endParaRPr lang="en-US" sz="2000" dirty="0">
              <a:solidFill>
                <a:schemeClr val="tx1"/>
              </a:solidFill>
              <a:latin typeface="Roboto"/>
              <a:ea typeface="Roboto"/>
              <a:cs typeface="Roboto"/>
              <a:sym typeface="Roboto"/>
            </a:endParaRPr>
          </a:p>
          <a:p>
            <a:pPr marL="342900" marR="0" lvl="0" indent="-342900" rtl="0">
              <a:lnSpc>
                <a:spcPct val="120000"/>
              </a:lnSpc>
              <a:spcBef>
                <a:spcPts val="0"/>
              </a:spcBef>
              <a:spcAft>
                <a:spcPts val="0"/>
              </a:spcAft>
              <a:buFontTx/>
              <a:buChar char="-"/>
            </a:pPr>
            <a:r>
              <a:rPr lang="en-US" sz="2000" dirty="0">
                <a:solidFill>
                  <a:schemeClr val="tx1"/>
                </a:solidFill>
                <a:latin typeface="Roboto"/>
                <a:ea typeface="Roboto"/>
                <a:cs typeface="Roboto"/>
                <a:sym typeface="Roboto"/>
              </a:rPr>
              <a:t>Minutes of meetings of the company need to be checked to identify the changes. </a:t>
            </a:r>
          </a:p>
          <a:p>
            <a:pPr marR="0" lvl="0" rtl="0">
              <a:lnSpc>
                <a:spcPct val="120000"/>
              </a:lnSpc>
              <a:spcBef>
                <a:spcPts val="0"/>
              </a:spcBef>
              <a:spcAft>
                <a:spcPts val="0"/>
              </a:spcAft>
            </a:pPr>
            <a:endParaRPr lang="en-US" sz="2000" dirty="0">
              <a:solidFill>
                <a:schemeClr val="tx1"/>
              </a:solidFill>
              <a:latin typeface="Roboto"/>
              <a:ea typeface="Roboto"/>
              <a:cs typeface="Roboto"/>
              <a:sym typeface="Roboto"/>
            </a:endParaRPr>
          </a:p>
          <a:p>
            <a:pPr marL="342900" marR="0" lvl="0" indent="-342900" rtl="0">
              <a:lnSpc>
                <a:spcPct val="120000"/>
              </a:lnSpc>
              <a:spcBef>
                <a:spcPts val="0"/>
              </a:spcBef>
              <a:spcAft>
                <a:spcPts val="0"/>
              </a:spcAft>
              <a:buFontTx/>
              <a:buChar char="-"/>
            </a:pPr>
            <a:r>
              <a:rPr lang="en-US" sz="2000" dirty="0">
                <a:solidFill>
                  <a:schemeClr val="tx1"/>
                </a:solidFill>
                <a:latin typeface="Roboto"/>
                <a:ea typeface="Roboto"/>
                <a:cs typeface="Roboto"/>
                <a:sym typeface="Roboto"/>
              </a:rPr>
              <a:t>Check the share-certificates entries.</a:t>
            </a:r>
          </a:p>
          <a:p>
            <a:pPr marL="342900" marR="0" lvl="0" indent="-342900" rtl="0">
              <a:lnSpc>
                <a:spcPct val="120000"/>
              </a:lnSpc>
              <a:spcBef>
                <a:spcPts val="0"/>
              </a:spcBef>
              <a:spcAft>
                <a:spcPts val="0"/>
              </a:spcAft>
              <a:buFontTx/>
              <a:buChar char="-"/>
            </a:pPr>
            <a:endParaRPr lang="en-US" sz="20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20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2000" b="1" u="sng"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1026" name="Picture 2" descr="How to transfer shares in Singapore – Advisory, Tax and Regulatory  Compliance in India, Singapore and USA">
            <a:extLst>
              <a:ext uri="{FF2B5EF4-FFF2-40B4-BE49-F238E27FC236}">
                <a16:creationId xmlns:a16="http://schemas.microsoft.com/office/drawing/2014/main" id="{3DCBC49F-AFA5-921E-599D-F1DF3C8EE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4715" y="4858620"/>
            <a:ext cx="4049485" cy="298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95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763569" y="516191"/>
            <a:ext cx="13374588" cy="7035732"/>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2800" b="1" u="sng" dirty="0">
                <a:solidFill>
                  <a:schemeClr val="tx1"/>
                </a:solidFill>
                <a:latin typeface="Roboto"/>
                <a:ea typeface="Roboto"/>
                <a:cs typeface="Roboto"/>
                <a:sym typeface="Roboto"/>
              </a:rPr>
              <a:t>FORMS FILED BY THE COMPANY TO THE REGISTRAR OF COMPANIES </a:t>
            </a:r>
          </a:p>
          <a:p>
            <a:pPr marR="0" lvl="0" rtl="0">
              <a:lnSpc>
                <a:spcPct val="120000"/>
              </a:lnSpc>
              <a:spcBef>
                <a:spcPts val="0"/>
              </a:spcBef>
              <a:spcAft>
                <a:spcPts val="0"/>
              </a:spcAft>
            </a:pPr>
            <a:endParaRPr lang="en-US" sz="2800" b="1" u="sng"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2800" b="1" u="sng" dirty="0">
                <a:solidFill>
                  <a:schemeClr val="tx1"/>
                </a:solidFill>
                <a:latin typeface="Roboto"/>
                <a:ea typeface="Roboto"/>
                <a:cs typeface="Roboto"/>
                <a:sym typeface="Roboto"/>
              </a:rPr>
              <a:t> </a:t>
            </a:r>
          </a:p>
          <a:p>
            <a:pPr marR="0" lvl="0" algn="ctr" rtl="0">
              <a:lnSpc>
                <a:spcPct val="120000"/>
              </a:lnSpc>
              <a:spcBef>
                <a:spcPts val="0"/>
              </a:spcBef>
              <a:spcAft>
                <a:spcPts val="0"/>
              </a:spcAft>
            </a:pPr>
            <a:endParaRPr lang="en-US" sz="2800" b="1" u="sng"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L="571500" marR="0" lvl="0" indent="-571500"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a:p>
            <a:pPr marL="571500" marR="0" lvl="0" indent="-571500" algn="ctr"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a:p>
            <a:pPr marL="571500" marR="0" lvl="0" indent="-571500" algn="ctr"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9822" r="16116" b="8482"/>
          <a:stretch/>
        </p:blipFill>
        <p:spPr bwMode="auto">
          <a:xfrm>
            <a:off x="76200" y="1175657"/>
            <a:ext cx="6149747" cy="3420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562" t="33386" r="27055" b="13839"/>
          <a:stretch/>
        </p:blipFill>
        <p:spPr bwMode="auto">
          <a:xfrm>
            <a:off x="7942089" y="1099132"/>
            <a:ext cx="6465734" cy="305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16367" t="38838" r="33435" b="15179"/>
          <a:stretch/>
        </p:blipFill>
        <p:spPr bwMode="auto">
          <a:xfrm>
            <a:off x="76200" y="4892607"/>
            <a:ext cx="6590887" cy="265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6667091" y="26276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6667091" y="5976257"/>
            <a:ext cx="978408" cy="391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18877" t="13393" r="22804" b="33705"/>
          <a:stretch/>
        </p:blipFill>
        <p:spPr bwMode="auto">
          <a:xfrm>
            <a:off x="7942089" y="4664834"/>
            <a:ext cx="6465734" cy="288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412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95" name="Google Shape;95;p14" descr="D:\Anuradha 2018\2021\Verendra Kalra &amp; Co\Presentation Slides\JPG\Presentation Slides-01.jpg"/>
          <p:cNvPicPr preferRelativeResize="0"/>
          <p:nvPr/>
        </p:nvPicPr>
        <p:blipFill rotWithShape="1">
          <a:blip r:embed="rId3">
            <a:alphaModFix/>
          </a:blip>
          <a:srcRect/>
          <a:stretch/>
        </p:blipFill>
        <p:spPr>
          <a:xfrm>
            <a:off x="0" y="11700"/>
            <a:ext cx="14630399" cy="8229600"/>
          </a:xfrm>
          <a:prstGeom prst="rect">
            <a:avLst/>
          </a:prstGeom>
          <a:noFill/>
          <a:ln>
            <a:noFill/>
          </a:ln>
        </p:spPr>
      </p:pic>
      <p:pic>
        <p:nvPicPr>
          <p:cNvPr id="99" name="Google Shape;99;p14" descr="Presentation Slides-06.png"/>
          <p:cNvPicPr preferRelativeResize="0"/>
          <p:nvPr/>
        </p:nvPicPr>
        <p:blipFill rotWithShape="1">
          <a:blip r:embed="rId4">
            <a:alphaModFix/>
          </a:blip>
          <a:srcRect/>
          <a:stretch/>
        </p:blipFill>
        <p:spPr>
          <a:xfrm>
            <a:off x="13868400" y="228600"/>
            <a:ext cx="539514" cy="533400"/>
          </a:xfrm>
          <a:prstGeom prst="rect">
            <a:avLst/>
          </a:prstGeom>
          <a:noFill/>
          <a:ln>
            <a:noFill/>
          </a:ln>
        </p:spPr>
      </p:pic>
      <p:sp>
        <p:nvSpPr>
          <p:cNvPr id="100" name="Google Shape;100;p14"/>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2" name="Google Shape;96;p14">
            <a:extLst>
              <a:ext uri="{FF2B5EF4-FFF2-40B4-BE49-F238E27FC236}">
                <a16:creationId xmlns:a16="http://schemas.microsoft.com/office/drawing/2014/main" id="{C2D72D76-7279-B39B-673F-5A17A2C699E2}"/>
              </a:ext>
            </a:extLst>
          </p:cNvPr>
          <p:cNvSpPr txBox="1"/>
          <p:nvPr/>
        </p:nvSpPr>
        <p:spPr>
          <a:xfrm>
            <a:off x="482600" y="228600"/>
            <a:ext cx="4559300" cy="7626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585852"/>
                </a:solidFill>
                <a:latin typeface="Faustina"/>
                <a:ea typeface="Roboto"/>
                <a:cs typeface="Roboto"/>
                <a:sym typeface="Roboto"/>
              </a:rPr>
              <a:t>CONTENT: </a:t>
            </a:r>
          </a:p>
          <a:p>
            <a:pPr marL="457200" lvl="0" indent="-457200" algn="just">
              <a:lnSpc>
                <a:spcPct val="120000"/>
              </a:lnSpc>
              <a:buFont typeface="Arial"/>
              <a:buAutoNum type="arabicPeriod"/>
            </a:pPr>
            <a:endParaRPr lang="en-US" sz="1800" dirty="0">
              <a:solidFill>
                <a:schemeClr val="tx1"/>
              </a:solidFill>
              <a:latin typeface="Roboto"/>
              <a:ea typeface="Roboto"/>
              <a:cs typeface="Roboto"/>
              <a:sym typeface="Roboto"/>
            </a:endParaRPr>
          </a:p>
          <a:p>
            <a:pPr lvl="0" algn="just">
              <a:lnSpc>
                <a:spcPct val="120000"/>
              </a:lnSpc>
            </a:pPr>
            <a:r>
              <a:rPr lang="en-US" sz="1600" dirty="0">
                <a:solidFill>
                  <a:schemeClr val="tx1"/>
                </a:solidFill>
                <a:latin typeface="Roboto"/>
                <a:ea typeface="Roboto"/>
                <a:cs typeface="Roboto"/>
                <a:sym typeface="Roboto"/>
              </a:rPr>
              <a:t>1. </a:t>
            </a:r>
            <a:r>
              <a:rPr lang="en-US" sz="1800" dirty="0">
                <a:solidFill>
                  <a:schemeClr val="tx1"/>
                </a:solidFill>
                <a:latin typeface="Roboto"/>
                <a:ea typeface="Roboto"/>
                <a:cs typeface="Roboto"/>
                <a:sym typeface="Roboto"/>
              </a:rPr>
              <a:t>Appointment of Auditors</a:t>
            </a:r>
          </a:p>
          <a:p>
            <a:pPr marL="0" lvl="0" indent="0" algn="just">
              <a:lnSpc>
                <a:spcPct val="120000"/>
              </a:lnSpc>
              <a:buFont typeface="Arial"/>
              <a:buNone/>
            </a:pPr>
            <a:endParaRPr lang="en-US" sz="1800" dirty="0">
              <a:solidFill>
                <a:schemeClr val="tx1"/>
              </a:solidFill>
              <a:latin typeface="Roboto"/>
              <a:ea typeface="Roboto"/>
              <a:cs typeface="Roboto"/>
              <a:sym typeface="Roboto"/>
            </a:endParaRPr>
          </a:p>
          <a:p>
            <a:pPr marL="0" lvl="0" indent="0" algn="just">
              <a:lnSpc>
                <a:spcPct val="120000"/>
              </a:lnSpc>
              <a:buFont typeface="Arial"/>
              <a:buNone/>
            </a:pPr>
            <a:r>
              <a:rPr lang="en-US" sz="1800" dirty="0">
                <a:solidFill>
                  <a:schemeClr val="tx1"/>
                </a:solidFill>
                <a:latin typeface="Roboto"/>
                <a:ea typeface="Roboto"/>
                <a:cs typeface="Roboto"/>
                <a:sym typeface="Roboto"/>
              </a:rPr>
              <a:t>2. Types of Company</a:t>
            </a:r>
          </a:p>
          <a:p>
            <a:pPr marL="0" lvl="0" indent="0" algn="just">
              <a:lnSpc>
                <a:spcPct val="120000"/>
              </a:lnSpc>
              <a:buFont typeface="Arial"/>
              <a:buNone/>
            </a:pPr>
            <a:endParaRPr lang="en-US" sz="1800" dirty="0">
              <a:solidFill>
                <a:schemeClr val="tx1"/>
              </a:solidFill>
              <a:latin typeface="Roboto"/>
              <a:ea typeface="Roboto"/>
              <a:cs typeface="Roboto"/>
              <a:sym typeface="Roboto"/>
            </a:endParaRPr>
          </a:p>
          <a:p>
            <a:pPr marL="0" lvl="0" indent="0" algn="just">
              <a:lnSpc>
                <a:spcPct val="120000"/>
              </a:lnSpc>
              <a:buFont typeface="Arial"/>
              <a:buNone/>
            </a:pPr>
            <a:r>
              <a:rPr lang="en-US" sz="1800" dirty="0">
                <a:solidFill>
                  <a:schemeClr val="tx1"/>
                </a:solidFill>
                <a:latin typeface="Roboto"/>
                <a:ea typeface="Roboto"/>
                <a:cs typeface="Roboto"/>
                <a:sym typeface="Roboto"/>
              </a:rPr>
              <a:t>3. Share Capital of the Company</a:t>
            </a:r>
          </a:p>
          <a:p>
            <a:pPr marL="0" lvl="0" indent="0" algn="just">
              <a:lnSpc>
                <a:spcPct val="120000"/>
              </a:lnSpc>
              <a:buFont typeface="Arial"/>
              <a:buNone/>
            </a:pPr>
            <a:endParaRPr lang="en-US" sz="1800" dirty="0">
              <a:solidFill>
                <a:schemeClr val="tx1"/>
              </a:solidFill>
              <a:latin typeface="Roboto"/>
              <a:ea typeface="Roboto"/>
              <a:cs typeface="Roboto"/>
              <a:sym typeface="Roboto"/>
            </a:endParaRPr>
          </a:p>
          <a:p>
            <a:pPr marL="0" lvl="0" indent="0" algn="just">
              <a:lnSpc>
                <a:spcPct val="120000"/>
              </a:lnSpc>
              <a:buFont typeface="Arial"/>
              <a:buNone/>
            </a:pPr>
            <a:r>
              <a:rPr lang="en-US" sz="1800" dirty="0">
                <a:solidFill>
                  <a:schemeClr val="tx1"/>
                </a:solidFill>
                <a:latin typeface="Roboto"/>
                <a:ea typeface="Roboto"/>
                <a:cs typeface="Roboto"/>
                <a:sym typeface="Roboto"/>
              </a:rPr>
              <a:t>4. Registration of Charges</a:t>
            </a:r>
          </a:p>
          <a:p>
            <a:pPr marL="0" lvl="0" indent="0" algn="just">
              <a:lnSpc>
                <a:spcPct val="120000"/>
              </a:lnSpc>
              <a:buFont typeface="Arial"/>
              <a:buNone/>
            </a:pPr>
            <a:endParaRPr lang="en-US" sz="1800" dirty="0">
              <a:solidFill>
                <a:schemeClr val="tx1"/>
              </a:solidFill>
              <a:latin typeface="Roboto"/>
              <a:ea typeface="Roboto"/>
              <a:cs typeface="Roboto"/>
              <a:sym typeface="Roboto"/>
            </a:endParaRPr>
          </a:p>
          <a:p>
            <a:pPr marL="0" lvl="0" indent="0" algn="just">
              <a:lnSpc>
                <a:spcPct val="120000"/>
              </a:lnSpc>
              <a:buFont typeface="Arial"/>
              <a:buNone/>
            </a:pPr>
            <a:r>
              <a:rPr lang="en-US" sz="1800" dirty="0">
                <a:solidFill>
                  <a:schemeClr val="tx1"/>
                </a:solidFill>
                <a:latin typeface="Roboto"/>
                <a:ea typeface="Roboto"/>
                <a:cs typeface="Roboto"/>
                <a:sym typeface="Roboto"/>
              </a:rPr>
              <a:t>5. Satisfaction of Charges</a:t>
            </a:r>
          </a:p>
          <a:p>
            <a:pPr marL="0" lvl="0" indent="0" algn="just">
              <a:lnSpc>
                <a:spcPct val="120000"/>
              </a:lnSpc>
              <a:buFont typeface="Arial"/>
              <a:buNone/>
            </a:pPr>
            <a:endParaRPr lang="en-US" sz="1800" dirty="0">
              <a:solidFill>
                <a:schemeClr val="tx1"/>
              </a:solidFill>
              <a:latin typeface="Roboto"/>
              <a:ea typeface="Roboto"/>
              <a:cs typeface="Roboto"/>
              <a:sym typeface="Roboto"/>
            </a:endParaRPr>
          </a:p>
          <a:p>
            <a:pPr marL="0" lvl="0" indent="0" algn="just">
              <a:lnSpc>
                <a:spcPct val="120000"/>
              </a:lnSpc>
              <a:buFont typeface="Arial"/>
              <a:buNone/>
            </a:pPr>
            <a:r>
              <a:rPr lang="en-US" sz="1800" dirty="0">
                <a:solidFill>
                  <a:schemeClr val="tx1"/>
                </a:solidFill>
                <a:latin typeface="Roboto"/>
                <a:ea typeface="Roboto"/>
                <a:cs typeface="Roboto"/>
                <a:sym typeface="Roboto"/>
              </a:rPr>
              <a:t>6. Borrowings by Companies</a:t>
            </a:r>
          </a:p>
          <a:p>
            <a:pPr marL="0" lvl="0" indent="0" algn="just">
              <a:lnSpc>
                <a:spcPct val="120000"/>
              </a:lnSpc>
              <a:buFont typeface="Arial"/>
              <a:buNone/>
            </a:pPr>
            <a:endParaRPr lang="en-US" sz="1800" dirty="0">
              <a:solidFill>
                <a:schemeClr val="tx1"/>
              </a:solidFill>
              <a:latin typeface="Roboto"/>
              <a:ea typeface="Roboto"/>
              <a:cs typeface="Roboto"/>
              <a:sym typeface="Roboto"/>
            </a:endParaRPr>
          </a:p>
          <a:p>
            <a:pPr marL="0" lvl="0" indent="0" algn="just">
              <a:lnSpc>
                <a:spcPct val="120000"/>
              </a:lnSpc>
              <a:buFont typeface="Arial"/>
              <a:buNone/>
            </a:pPr>
            <a:r>
              <a:rPr lang="en-US" sz="1800" dirty="0">
                <a:solidFill>
                  <a:schemeClr val="tx1"/>
                </a:solidFill>
                <a:latin typeface="Roboto"/>
                <a:ea typeface="Roboto"/>
                <a:cs typeface="Roboto"/>
                <a:sym typeface="Roboto"/>
              </a:rPr>
              <a:t>7. Company Meeting- Board and Members</a:t>
            </a:r>
          </a:p>
          <a:p>
            <a:pPr marL="0" lvl="0" indent="0" algn="just">
              <a:lnSpc>
                <a:spcPct val="120000"/>
              </a:lnSpc>
              <a:buFont typeface="Arial"/>
              <a:buNone/>
            </a:pPr>
            <a:endParaRPr lang="en-US" sz="1800" dirty="0">
              <a:solidFill>
                <a:schemeClr val="tx1"/>
              </a:solidFill>
              <a:latin typeface="Roboto"/>
              <a:ea typeface="Roboto"/>
              <a:cs typeface="Roboto"/>
              <a:sym typeface="Roboto"/>
            </a:endParaRPr>
          </a:p>
          <a:p>
            <a:pPr marL="0" lvl="0" indent="0" algn="just">
              <a:lnSpc>
                <a:spcPct val="120000"/>
              </a:lnSpc>
              <a:buFont typeface="Arial"/>
              <a:buNone/>
            </a:pPr>
            <a:r>
              <a:rPr lang="en-US" sz="1800" dirty="0">
                <a:solidFill>
                  <a:schemeClr val="tx1"/>
                </a:solidFill>
                <a:latin typeface="Roboto"/>
                <a:ea typeface="Roboto"/>
                <a:cs typeface="Roboto"/>
                <a:sym typeface="Roboto"/>
              </a:rPr>
              <a:t>8. Change in Management of the Company</a:t>
            </a:r>
          </a:p>
          <a:p>
            <a:pPr marL="0" lvl="0" indent="0" algn="just">
              <a:lnSpc>
                <a:spcPct val="120000"/>
              </a:lnSpc>
              <a:buFont typeface="Arial"/>
              <a:buNone/>
            </a:pPr>
            <a:endParaRPr lang="en-US" sz="1800" dirty="0">
              <a:solidFill>
                <a:schemeClr val="tx1"/>
              </a:solidFill>
              <a:latin typeface="Roboto"/>
              <a:ea typeface="Roboto"/>
              <a:cs typeface="Roboto"/>
              <a:sym typeface="Roboto"/>
            </a:endParaRPr>
          </a:p>
          <a:p>
            <a:pPr marL="0" lvl="0" indent="0" algn="just">
              <a:lnSpc>
                <a:spcPct val="120000"/>
              </a:lnSpc>
              <a:buFont typeface="Arial"/>
              <a:buNone/>
            </a:pPr>
            <a:r>
              <a:rPr lang="en-US" sz="1800" dirty="0">
                <a:solidFill>
                  <a:schemeClr val="tx1"/>
                </a:solidFill>
                <a:latin typeface="Roboto"/>
                <a:ea typeface="Roboto"/>
                <a:cs typeface="Roboto"/>
                <a:sym typeface="Roboto"/>
              </a:rPr>
              <a:t>9. Forms Filed by the Company </a:t>
            </a:r>
          </a:p>
          <a:p>
            <a:pPr marL="0" lvl="0" indent="0" algn="just">
              <a:lnSpc>
                <a:spcPct val="120000"/>
              </a:lnSpc>
              <a:buFont typeface="Arial"/>
              <a:buNone/>
            </a:pPr>
            <a:endParaRPr lang="en-US" sz="1800" dirty="0">
              <a:solidFill>
                <a:schemeClr val="tx1"/>
              </a:solidFill>
              <a:latin typeface="Roboto"/>
              <a:ea typeface="Roboto"/>
              <a:cs typeface="Roboto"/>
              <a:sym typeface="Roboto"/>
            </a:endParaRPr>
          </a:p>
          <a:p>
            <a:pPr marL="0" lvl="0" indent="0" algn="just">
              <a:lnSpc>
                <a:spcPct val="120000"/>
              </a:lnSpc>
              <a:buFont typeface="Arial"/>
              <a:buNone/>
            </a:pPr>
            <a:r>
              <a:rPr lang="en-US" sz="1800" dirty="0">
                <a:solidFill>
                  <a:schemeClr val="tx1"/>
                </a:solidFill>
                <a:latin typeface="Roboto"/>
                <a:ea typeface="Roboto"/>
                <a:cs typeface="Roboto"/>
                <a:sym typeface="Roboto"/>
              </a:rPr>
              <a:t>10. Minutes and Statutory Register of the Company  </a:t>
            </a:r>
          </a:p>
        </p:txBody>
      </p:sp>
      <p:sp>
        <p:nvSpPr>
          <p:cNvPr id="3" name="Google Shape;97;p14">
            <a:extLst>
              <a:ext uri="{FF2B5EF4-FFF2-40B4-BE49-F238E27FC236}">
                <a16:creationId xmlns:a16="http://schemas.microsoft.com/office/drawing/2014/main" id="{1CF3476D-66EC-BBFB-0F73-2A166602AE16}"/>
              </a:ext>
            </a:extLst>
          </p:cNvPr>
          <p:cNvSpPr/>
          <p:nvPr/>
        </p:nvSpPr>
        <p:spPr>
          <a:xfrm>
            <a:off x="647701" y="762000"/>
            <a:ext cx="1866900" cy="584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763569" y="516191"/>
            <a:ext cx="13374588" cy="7848262"/>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2800" b="1" u="sng" dirty="0">
                <a:solidFill>
                  <a:schemeClr val="tx1"/>
                </a:solidFill>
                <a:latin typeface="Roboto"/>
                <a:ea typeface="Roboto"/>
                <a:cs typeface="Roboto"/>
                <a:sym typeface="Roboto"/>
              </a:rPr>
              <a:t>MINUTES AND STATUTORY REGISTER OF COMPANIES </a:t>
            </a:r>
          </a:p>
          <a:p>
            <a:pPr marL="342900" marR="0" lvl="0" indent="-342900" rtl="0">
              <a:lnSpc>
                <a:spcPct val="120000"/>
              </a:lnSpc>
              <a:spcBef>
                <a:spcPts val="0"/>
              </a:spcBef>
              <a:spcAft>
                <a:spcPts val="0"/>
              </a:spcAft>
              <a:buFontTx/>
              <a:buChar char="-"/>
            </a:pPr>
            <a:endParaRPr lang="en-US" sz="2000" dirty="0">
              <a:solidFill>
                <a:schemeClr val="tx1"/>
              </a:solidFill>
              <a:latin typeface="Roboto"/>
              <a:ea typeface="Roboto"/>
              <a:cs typeface="Roboto"/>
              <a:sym typeface="Roboto"/>
            </a:endParaRPr>
          </a:p>
          <a:p>
            <a:pPr marL="342900" marR="0" lvl="0" indent="-342900" rtl="0">
              <a:lnSpc>
                <a:spcPct val="120000"/>
              </a:lnSpc>
              <a:spcBef>
                <a:spcPts val="0"/>
              </a:spcBef>
              <a:spcAft>
                <a:spcPts val="0"/>
              </a:spcAft>
              <a:buFontTx/>
              <a:buChar char="-"/>
            </a:pPr>
            <a:r>
              <a:rPr lang="en-US" sz="2000" dirty="0">
                <a:solidFill>
                  <a:schemeClr val="tx1"/>
                </a:solidFill>
                <a:latin typeface="Roboto"/>
                <a:ea typeface="Roboto"/>
                <a:cs typeface="Roboto"/>
                <a:sym typeface="Roboto"/>
              </a:rPr>
              <a:t>Every company shall maintain the minutes of every meeting held  in the Company. </a:t>
            </a:r>
          </a:p>
          <a:p>
            <a:pPr marL="342900" marR="0" lvl="0" indent="-342900" rtl="0">
              <a:lnSpc>
                <a:spcPct val="120000"/>
              </a:lnSpc>
              <a:spcBef>
                <a:spcPts val="0"/>
              </a:spcBef>
              <a:spcAft>
                <a:spcPts val="0"/>
              </a:spcAft>
              <a:buFontTx/>
              <a:buChar char="-"/>
            </a:pPr>
            <a:endParaRPr lang="en-US" sz="2000" dirty="0">
              <a:solidFill>
                <a:schemeClr val="tx1"/>
              </a:solidFill>
              <a:latin typeface="Roboto"/>
              <a:ea typeface="Roboto"/>
              <a:cs typeface="Roboto"/>
              <a:sym typeface="Roboto"/>
            </a:endParaRPr>
          </a:p>
          <a:p>
            <a:pPr marL="342900" marR="0" lvl="0" indent="-342900" rtl="0">
              <a:lnSpc>
                <a:spcPct val="120000"/>
              </a:lnSpc>
              <a:spcBef>
                <a:spcPts val="0"/>
              </a:spcBef>
              <a:spcAft>
                <a:spcPts val="0"/>
              </a:spcAft>
              <a:buFontTx/>
              <a:buChar char="-"/>
            </a:pPr>
            <a:r>
              <a:rPr lang="en-US" sz="2000" dirty="0">
                <a:solidFill>
                  <a:schemeClr val="tx1"/>
                </a:solidFill>
                <a:latin typeface="Roboto"/>
                <a:ea typeface="Roboto"/>
                <a:cs typeface="Roboto"/>
                <a:sym typeface="Roboto"/>
              </a:rPr>
              <a:t>The following chart reflect broad category of meetings for which minutes of the meeting is required to be prepared  </a:t>
            </a:r>
          </a:p>
          <a:p>
            <a:pPr marR="0" lvl="0" algn="ctr" rtl="0">
              <a:lnSpc>
                <a:spcPct val="120000"/>
              </a:lnSpc>
              <a:spcBef>
                <a:spcPts val="0"/>
              </a:spcBef>
              <a:spcAft>
                <a:spcPts val="0"/>
              </a:spcAft>
            </a:pPr>
            <a:endParaRPr lang="en-US" sz="2800" b="1" u="sng"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L="571500" marR="0" lvl="0" indent="-571500"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a:p>
            <a:pPr marL="571500" marR="0" lvl="0" indent="-571500" algn="ctr" rtl="0">
              <a:lnSpc>
                <a:spcPct val="120000"/>
              </a:lnSpc>
              <a:spcBef>
                <a:spcPts val="0"/>
              </a:spcBef>
              <a:spcAft>
                <a:spcPts val="0"/>
              </a:spcAft>
              <a:buFont typeface="Wingdings" panose="05000000000000000000" pitchFamily="2" charset="2"/>
              <a:buChar char="§"/>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5" name="Picture 4">
            <a:extLst>
              <a:ext uri="{FF2B5EF4-FFF2-40B4-BE49-F238E27FC236}">
                <a16:creationId xmlns:a16="http://schemas.microsoft.com/office/drawing/2014/main" id="{7B0750CF-9602-2B89-A19B-6F7D331D0C45}"/>
              </a:ext>
            </a:extLst>
          </p:cNvPr>
          <p:cNvPicPr>
            <a:picLocks noChangeAspect="1"/>
          </p:cNvPicPr>
          <p:nvPr/>
        </p:nvPicPr>
        <p:blipFill>
          <a:blip r:embed="rId5"/>
          <a:stretch>
            <a:fillRect/>
          </a:stretch>
        </p:blipFill>
        <p:spPr>
          <a:xfrm>
            <a:off x="2324099" y="2975306"/>
            <a:ext cx="10477501" cy="4644694"/>
          </a:xfrm>
          <a:prstGeom prst="rect">
            <a:avLst/>
          </a:prstGeom>
        </p:spPr>
      </p:pic>
    </p:spTree>
    <p:extLst>
      <p:ext uri="{BB962C8B-B14F-4D97-AF65-F5344CB8AC3E}">
        <p14:creationId xmlns:p14="http://schemas.microsoft.com/office/powerpoint/2010/main" val="2733273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52369" y="117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763569" y="719402"/>
            <a:ext cx="13374588" cy="7552796"/>
          </a:xfrm>
          <a:prstGeom prst="rect">
            <a:avLst/>
          </a:prstGeom>
          <a:noFill/>
          <a:ln>
            <a:noFill/>
          </a:ln>
        </p:spPr>
        <p:txBody>
          <a:bodyPr spcFirstLastPara="1" wrap="square" lIns="91425" tIns="45700" rIns="91425" bIns="45700" anchor="t" anchorCtr="0">
            <a:spAutoFit/>
          </a:bodyPr>
          <a:lstStyle/>
          <a:p>
            <a:pPr marR="0" lvl="0" rtl="0">
              <a:lnSpc>
                <a:spcPct val="120000"/>
              </a:lnSpc>
              <a:spcBef>
                <a:spcPts val="0"/>
              </a:spcBef>
              <a:spcAft>
                <a:spcPts val="0"/>
              </a:spcAft>
            </a:pPr>
            <a:r>
              <a:rPr lang="en-US" sz="2000" b="1" u="sng" dirty="0">
                <a:solidFill>
                  <a:schemeClr val="tx1"/>
                </a:solidFill>
                <a:latin typeface="Roboto"/>
                <a:ea typeface="Roboto"/>
                <a:cs typeface="Roboto"/>
                <a:sym typeface="Roboto"/>
              </a:rPr>
              <a:t>STATUTORY REGISTER OF COMPANIES </a:t>
            </a:r>
          </a:p>
          <a:p>
            <a:pPr marR="0" lvl="0" rtl="0">
              <a:lnSpc>
                <a:spcPct val="120000"/>
              </a:lnSpc>
              <a:spcBef>
                <a:spcPts val="0"/>
              </a:spcBef>
              <a:spcAft>
                <a:spcPts val="0"/>
              </a:spcAft>
            </a:pPr>
            <a:endParaRPr lang="en-US" sz="2000" dirty="0">
              <a:solidFill>
                <a:schemeClr val="tx1"/>
              </a:solidFill>
              <a:latin typeface="Roboto"/>
              <a:ea typeface="Roboto"/>
              <a:cs typeface="Roboto"/>
              <a:sym typeface="Roboto"/>
            </a:endParaRPr>
          </a:p>
          <a:p>
            <a:pPr marL="285750" marR="0" lvl="0" indent="-28575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Statutory registers of a company are the collection of register which set out the historical and present details  of  </a:t>
            </a:r>
          </a:p>
          <a:p>
            <a:pPr marL="285750" marR="0" lvl="0" indent="-285750" rtl="0">
              <a:lnSpc>
                <a:spcPct val="120000"/>
              </a:lnSpc>
              <a:spcBef>
                <a:spcPts val="0"/>
              </a:spcBef>
              <a:spcAft>
                <a:spcPts val="0"/>
              </a:spcAft>
              <a:buFontTx/>
              <a:buChar char="-"/>
            </a:pPr>
            <a:r>
              <a:rPr lang="en-US" sz="1800" dirty="0">
                <a:solidFill>
                  <a:schemeClr val="tx1"/>
                </a:solidFill>
                <a:latin typeface="Roboto"/>
                <a:ea typeface="Roboto"/>
                <a:cs typeface="Roboto"/>
                <a:sym typeface="Roboto"/>
              </a:rPr>
              <a:t>members/shareholders of the company</a:t>
            </a:r>
          </a:p>
          <a:p>
            <a:pPr marL="285750" marR="0" lvl="0" indent="-285750" rtl="0">
              <a:lnSpc>
                <a:spcPct val="120000"/>
              </a:lnSpc>
              <a:spcBef>
                <a:spcPts val="0"/>
              </a:spcBef>
              <a:spcAft>
                <a:spcPts val="0"/>
              </a:spcAft>
              <a:buFontTx/>
              <a:buChar char="-"/>
            </a:pPr>
            <a:r>
              <a:rPr lang="en-US" sz="1800" dirty="0">
                <a:solidFill>
                  <a:schemeClr val="tx1"/>
                </a:solidFill>
                <a:latin typeface="Roboto"/>
                <a:ea typeface="Roboto"/>
                <a:cs typeface="Roboto"/>
                <a:sym typeface="Roboto"/>
              </a:rPr>
              <a:t>Share transfers</a:t>
            </a:r>
          </a:p>
          <a:p>
            <a:pPr marL="285750" marR="0" lvl="0" indent="-285750" rtl="0">
              <a:lnSpc>
                <a:spcPct val="120000"/>
              </a:lnSpc>
              <a:spcBef>
                <a:spcPts val="0"/>
              </a:spcBef>
              <a:spcAft>
                <a:spcPts val="0"/>
              </a:spcAft>
              <a:buFontTx/>
              <a:buChar char="-"/>
            </a:pPr>
            <a:r>
              <a:rPr lang="en-US" sz="1800" dirty="0">
                <a:solidFill>
                  <a:schemeClr val="tx1"/>
                </a:solidFill>
                <a:latin typeface="Roboto"/>
                <a:ea typeface="Roboto"/>
                <a:cs typeface="Roboto"/>
                <a:sym typeface="Roboto"/>
              </a:rPr>
              <a:t>Share allotment </a:t>
            </a:r>
          </a:p>
          <a:p>
            <a:pPr marL="285750" marR="0" lvl="0" indent="-285750" rtl="0">
              <a:lnSpc>
                <a:spcPct val="120000"/>
              </a:lnSpc>
              <a:spcBef>
                <a:spcPts val="0"/>
              </a:spcBef>
              <a:spcAft>
                <a:spcPts val="0"/>
              </a:spcAft>
              <a:buFontTx/>
              <a:buChar char="-"/>
            </a:pPr>
            <a:r>
              <a:rPr lang="en-US" sz="1800" dirty="0">
                <a:solidFill>
                  <a:schemeClr val="tx1"/>
                </a:solidFill>
                <a:latin typeface="Roboto"/>
                <a:ea typeface="Roboto"/>
                <a:cs typeface="Roboto"/>
                <a:sym typeface="Roboto"/>
              </a:rPr>
              <a:t>Officers of the Company</a:t>
            </a:r>
          </a:p>
          <a:p>
            <a:pPr marL="285750" marR="0" lvl="0" indent="-285750" rtl="0">
              <a:lnSpc>
                <a:spcPct val="120000"/>
              </a:lnSpc>
              <a:spcBef>
                <a:spcPts val="0"/>
              </a:spcBef>
              <a:spcAft>
                <a:spcPts val="0"/>
              </a:spcAft>
              <a:buFontTx/>
              <a:buChar char="-"/>
            </a:pPr>
            <a:r>
              <a:rPr lang="en-US" sz="1800" dirty="0">
                <a:solidFill>
                  <a:schemeClr val="tx1"/>
                </a:solidFill>
                <a:latin typeface="Roboto"/>
                <a:ea typeface="Roboto"/>
                <a:cs typeface="Roboto"/>
                <a:sym typeface="Roboto"/>
              </a:rPr>
              <a:t>Details of charges and its satisfaction</a:t>
            </a:r>
          </a:p>
          <a:p>
            <a:pPr marL="285750" marR="0" lvl="0" indent="-285750" rtl="0">
              <a:lnSpc>
                <a:spcPct val="120000"/>
              </a:lnSpc>
              <a:spcBef>
                <a:spcPts val="0"/>
              </a:spcBef>
              <a:spcAft>
                <a:spcPts val="0"/>
              </a:spcAft>
              <a:buFontTx/>
              <a:buChar char="-"/>
            </a:pPr>
            <a:endParaRPr lang="en-US" sz="1800" dirty="0">
              <a:solidFill>
                <a:schemeClr val="tx1"/>
              </a:solidFill>
              <a:latin typeface="Roboto"/>
              <a:ea typeface="Roboto"/>
              <a:cs typeface="Roboto"/>
              <a:sym typeface="Roboto"/>
            </a:endParaRPr>
          </a:p>
          <a:p>
            <a:pPr marL="285750" marR="0" lvl="0" indent="-28575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Statutory books are usually a bound book or ring binder contained in a boxed register, but with the increased used of technology they can also exist in electronic format. </a:t>
            </a:r>
          </a:p>
          <a:p>
            <a:pPr marL="285750" marR="0" lvl="0" indent="-285750" rtl="0">
              <a:lnSpc>
                <a:spcPct val="120000"/>
              </a:lnSpc>
              <a:spcBef>
                <a:spcPts val="0"/>
              </a:spcBef>
              <a:spcAft>
                <a:spcPts val="0"/>
              </a:spcAft>
              <a:buFont typeface="Arial" panose="020B0604020202020204" pitchFamily="34" charset="0"/>
              <a:buChar char="•"/>
            </a:pPr>
            <a:endParaRPr lang="en-US" sz="1800" dirty="0">
              <a:solidFill>
                <a:schemeClr val="tx1"/>
              </a:solidFill>
              <a:latin typeface="Roboto"/>
              <a:ea typeface="Roboto"/>
              <a:cs typeface="Roboto"/>
              <a:sym typeface="Roboto"/>
            </a:endParaRPr>
          </a:p>
          <a:p>
            <a:pPr marL="285750" marR="0" lvl="0" indent="-285750" rtl="0">
              <a:lnSpc>
                <a:spcPct val="120000"/>
              </a:lnSpc>
              <a:spcBef>
                <a:spcPts val="0"/>
              </a:spcBef>
              <a:spcAft>
                <a:spcPts val="0"/>
              </a:spcAft>
              <a:buFont typeface="Arial" panose="020B0604020202020204" pitchFamily="34" charset="0"/>
              <a:buChar char="•"/>
            </a:pPr>
            <a:r>
              <a:rPr lang="en-US" sz="1800" dirty="0">
                <a:solidFill>
                  <a:schemeClr val="tx1"/>
                </a:solidFill>
                <a:latin typeface="Roboto"/>
                <a:ea typeface="Roboto"/>
                <a:cs typeface="Roboto"/>
                <a:sym typeface="Roboto"/>
              </a:rPr>
              <a:t>Statutory books should be held at the registered office of the Company. </a:t>
            </a:r>
          </a:p>
          <a:p>
            <a:pPr marR="0" lvl="0" rtl="0">
              <a:lnSpc>
                <a:spcPct val="120000"/>
              </a:lnSpc>
              <a:spcBef>
                <a:spcPts val="0"/>
              </a:spcBef>
              <a:spcAft>
                <a:spcPts val="0"/>
              </a:spcAft>
            </a:pPr>
            <a:endParaRPr lang="en-US" sz="2000" b="1" u="sng"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2000" b="1" u="sng" dirty="0">
                <a:solidFill>
                  <a:schemeClr val="tx1"/>
                </a:solidFill>
                <a:latin typeface="Roboto"/>
                <a:ea typeface="Roboto"/>
                <a:cs typeface="Roboto"/>
                <a:sym typeface="Roboto"/>
              </a:rPr>
              <a:t>Register Maintained as per the Companies Act, 2013</a:t>
            </a:r>
            <a:endParaRPr lang="en-US" sz="4400" b="1" u="sng" dirty="0">
              <a:solidFill>
                <a:schemeClr val="tx1"/>
              </a:solidFill>
              <a:latin typeface="Roboto"/>
              <a:ea typeface="Roboto"/>
              <a:cs typeface="Roboto"/>
              <a:sym typeface="Roboto"/>
            </a:endParaRPr>
          </a:p>
          <a:p>
            <a:pPr marL="285750" marR="0" lvl="0" indent="-285750" rtl="0">
              <a:lnSpc>
                <a:spcPct val="120000"/>
              </a:lnSpc>
              <a:spcBef>
                <a:spcPts val="0"/>
              </a:spcBef>
              <a:spcAft>
                <a:spcPts val="0"/>
              </a:spcAft>
              <a:buFontTx/>
              <a:buChar char="-"/>
            </a:pPr>
            <a:r>
              <a:rPr lang="en-US" sz="1800" dirty="0">
                <a:solidFill>
                  <a:schemeClr val="tx1"/>
                </a:solidFill>
                <a:latin typeface="Roboto"/>
                <a:ea typeface="Roboto"/>
                <a:cs typeface="Roboto"/>
                <a:sym typeface="Roboto"/>
              </a:rPr>
              <a:t>Register of Members</a:t>
            </a:r>
          </a:p>
          <a:p>
            <a:pPr marL="285750" marR="0" lvl="0" indent="-285750" rtl="0">
              <a:lnSpc>
                <a:spcPct val="120000"/>
              </a:lnSpc>
              <a:spcBef>
                <a:spcPts val="0"/>
              </a:spcBef>
              <a:spcAft>
                <a:spcPts val="0"/>
              </a:spcAft>
              <a:buFontTx/>
              <a:buChar char="-"/>
            </a:pPr>
            <a:r>
              <a:rPr lang="en-US" sz="1800" dirty="0">
                <a:solidFill>
                  <a:schemeClr val="tx1"/>
                </a:solidFill>
                <a:latin typeface="Roboto"/>
                <a:ea typeface="Roboto"/>
                <a:cs typeface="Roboto"/>
                <a:sym typeface="Roboto"/>
              </a:rPr>
              <a:t>Register Allotment and Transfer of shares</a:t>
            </a:r>
          </a:p>
          <a:p>
            <a:pPr marL="285750" marR="0" lvl="0" indent="-285750" rtl="0">
              <a:lnSpc>
                <a:spcPct val="120000"/>
              </a:lnSpc>
              <a:spcBef>
                <a:spcPts val="0"/>
              </a:spcBef>
              <a:spcAft>
                <a:spcPts val="0"/>
              </a:spcAft>
              <a:buFontTx/>
              <a:buChar char="-"/>
            </a:pPr>
            <a:r>
              <a:rPr lang="en-US" sz="1800" dirty="0">
                <a:solidFill>
                  <a:schemeClr val="tx1"/>
                </a:solidFill>
                <a:latin typeface="Roboto"/>
                <a:ea typeface="Roboto"/>
                <a:cs typeface="Roboto"/>
                <a:sym typeface="Roboto"/>
              </a:rPr>
              <a:t>Register of Charges</a:t>
            </a:r>
          </a:p>
          <a:p>
            <a:pPr marL="285750" marR="0" lvl="0" indent="-285750" rtl="0">
              <a:lnSpc>
                <a:spcPct val="120000"/>
              </a:lnSpc>
              <a:spcBef>
                <a:spcPts val="0"/>
              </a:spcBef>
              <a:spcAft>
                <a:spcPts val="0"/>
              </a:spcAft>
              <a:buFontTx/>
              <a:buChar char="-"/>
            </a:pPr>
            <a:r>
              <a:rPr lang="en-US" sz="1800" dirty="0">
                <a:solidFill>
                  <a:schemeClr val="tx1"/>
                </a:solidFill>
                <a:latin typeface="Roboto"/>
                <a:ea typeface="Roboto"/>
                <a:cs typeface="Roboto"/>
                <a:sym typeface="Roboto"/>
              </a:rPr>
              <a:t>Register of Director and their shareholding</a:t>
            </a:r>
          </a:p>
          <a:p>
            <a:pPr marL="285750" marR="0" lvl="0" indent="-285750" rtl="0">
              <a:lnSpc>
                <a:spcPct val="120000"/>
              </a:lnSpc>
              <a:spcBef>
                <a:spcPts val="0"/>
              </a:spcBef>
              <a:spcAft>
                <a:spcPts val="0"/>
              </a:spcAft>
              <a:buFontTx/>
              <a:buChar char="-"/>
            </a:pPr>
            <a:r>
              <a:rPr lang="en-US" sz="1800" dirty="0">
                <a:solidFill>
                  <a:schemeClr val="tx1"/>
                </a:solidFill>
                <a:latin typeface="Roboto"/>
                <a:ea typeface="Roboto"/>
                <a:cs typeface="Roboto"/>
                <a:sym typeface="Roboto"/>
              </a:rPr>
              <a:t>Register of Contract and related party </a:t>
            </a:r>
          </a:p>
          <a:p>
            <a:pPr marL="285750" marR="0" lvl="0" indent="-285750" rtl="0">
              <a:lnSpc>
                <a:spcPct val="120000"/>
              </a:lnSpc>
              <a:spcBef>
                <a:spcPts val="0"/>
              </a:spcBef>
              <a:spcAft>
                <a:spcPts val="0"/>
              </a:spcAft>
              <a:buFontTx/>
              <a:buChar char="-"/>
            </a:pPr>
            <a:r>
              <a:rPr lang="en-US" sz="1800" dirty="0">
                <a:solidFill>
                  <a:schemeClr val="tx1"/>
                </a:solidFill>
                <a:latin typeface="Roboto"/>
                <a:ea typeface="Roboto"/>
                <a:cs typeface="Roboto"/>
                <a:sym typeface="Roboto"/>
              </a:rPr>
              <a:t>Register of Debenture Holders</a:t>
            </a:r>
          </a:p>
          <a:p>
            <a:pPr marL="285750" marR="0" lvl="0" indent="-285750" rtl="0">
              <a:lnSpc>
                <a:spcPct val="120000"/>
              </a:lnSpc>
              <a:spcBef>
                <a:spcPts val="0"/>
              </a:spcBef>
              <a:spcAft>
                <a:spcPts val="0"/>
              </a:spcAft>
              <a:buFontTx/>
              <a:buChar char="-"/>
            </a:pPr>
            <a:r>
              <a:rPr lang="en-US" sz="1800" dirty="0">
                <a:solidFill>
                  <a:schemeClr val="tx1"/>
                </a:solidFill>
                <a:latin typeface="Roboto"/>
                <a:ea typeface="Roboto"/>
                <a:cs typeface="Roboto"/>
                <a:sym typeface="Roboto"/>
              </a:rPr>
              <a:t>Register of loan and guarantee etc.</a:t>
            </a:r>
            <a:endParaRPr lang="en-US" sz="4400" b="1"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1707415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8" descr="Presentation Slides-13.jpg"/>
          <p:cNvPicPr preferRelativeResize="0"/>
          <p:nvPr/>
        </p:nvPicPr>
        <p:blipFill rotWithShape="1">
          <a:blip r:embed="rId3">
            <a:alphaModFix/>
          </a:blip>
          <a:srcRect/>
          <a:stretch/>
        </p:blipFill>
        <p:spPr>
          <a:xfrm>
            <a:off x="0" y="0"/>
            <a:ext cx="14630400" cy="8229600"/>
          </a:xfrm>
          <a:prstGeom prst="rect">
            <a:avLst/>
          </a:prstGeom>
          <a:noFill/>
          <a:ln>
            <a:noFill/>
          </a:ln>
        </p:spPr>
      </p:pic>
      <p:pic>
        <p:nvPicPr>
          <p:cNvPr id="156" name="Google Shape;156;p18" descr="D:\Anuradha 2018\2021\Verendra Kalra &amp; Co\FINAL LOGO\VK&amp;CO\PNG\Verendra Kalra &amp; Co Logo-01.png"/>
          <p:cNvPicPr preferRelativeResize="0"/>
          <p:nvPr/>
        </p:nvPicPr>
        <p:blipFill rotWithShape="1">
          <a:blip r:embed="rId4">
            <a:alphaModFix/>
          </a:blip>
          <a:srcRect/>
          <a:stretch/>
        </p:blipFill>
        <p:spPr>
          <a:xfrm>
            <a:off x="11864469" y="304800"/>
            <a:ext cx="2384777" cy="990600"/>
          </a:xfrm>
          <a:prstGeom prst="rect">
            <a:avLst/>
          </a:prstGeom>
          <a:noFill/>
          <a:ln>
            <a:noFill/>
          </a:ln>
        </p:spPr>
      </p:pic>
      <p:sp>
        <p:nvSpPr>
          <p:cNvPr id="157" name="Google Shape;157;p18"/>
          <p:cNvSpPr txBox="1"/>
          <p:nvPr/>
        </p:nvSpPr>
        <p:spPr>
          <a:xfrm>
            <a:off x="856892" y="1143000"/>
            <a:ext cx="264046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Roboto"/>
                <a:ea typeface="Roboto"/>
                <a:cs typeface="Roboto"/>
                <a:sym typeface="Roboto"/>
              </a:rPr>
              <a:t>Thank You</a:t>
            </a:r>
            <a:endParaRPr sz="4000" b="1">
              <a:solidFill>
                <a:schemeClr val="lt1"/>
              </a:solidFill>
              <a:latin typeface="Roboto"/>
              <a:ea typeface="Roboto"/>
              <a:cs typeface="Roboto"/>
              <a:sym typeface="Roboto"/>
            </a:endParaRPr>
          </a:p>
        </p:txBody>
      </p:sp>
      <p:sp>
        <p:nvSpPr>
          <p:cNvPr id="158" name="Google Shape;158;p18"/>
          <p:cNvSpPr/>
          <p:nvPr/>
        </p:nvSpPr>
        <p:spPr>
          <a:xfrm>
            <a:off x="933092" y="1905000"/>
            <a:ext cx="2419708"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9" name="Google Shape;159;p18"/>
          <p:cNvSpPr txBox="1"/>
          <p:nvPr/>
        </p:nvSpPr>
        <p:spPr>
          <a:xfrm>
            <a:off x="838200" y="2667000"/>
            <a:ext cx="2512226" cy="117211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3rd Floor, MJ Tower,</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55, Rajpur Road,</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Dehradun - 248001</a:t>
            </a:r>
            <a:endParaRPr sz="2000">
              <a:solidFill>
                <a:schemeClr val="lt1"/>
              </a:solidFill>
              <a:latin typeface="Roboto"/>
              <a:ea typeface="Roboto"/>
              <a:cs typeface="Roboto"/>
              <a:sym typeface="Roboto"/>
            </a:endParaRPr>
          </a:p>
        </p:txBody>
      </p:sp>
      <p:cxnSp>
        <p:nvCxnSpPr>
          <p:cNvPr id="160" name="Google Shape;160;p18"/>
          <p:cNvCxnSpPr/>
          <p:nvPr/>
        </p:nvCxnSpPr>
        <p:spPr>
          <a:xfrm rot="5400000">
            <a:off x="2972594" y="3276600"/>
            <a:ext cx="1219200" cy="1588"/>
          </a:xfrm>
          <a:prstGeom prst="straightConnector1">
            <a:avLst/>
          </a:prstGeom>
          <a:noFill/>
          <a:ln w="9525" cap="flat" cmpd="sng">
            <a:solidFill>
              <a:schemeClr val="lt1"/>
            </a:solidFill>
            <a:prstDash val="solid"/>
            <a:round/>
            <a:headEnd type="none" w="sm" len="sm"/>
            <a:tailEnd type="none" w="sm" len="sm"/>
          </a:ln>
        </p:spPr>
      </p:cxnSp>
      <p:sp>
        <p:nvSpPr>
          <p:cNvPr id="161" name="Google Shape;161;p18"/>
          <p:cNvSpPr txBox="1"/>
          <p:nvPr/>
        </p:nvSpPr>
        <p:spPr>
          <a:xfrm>
            <a:off x="3742268" y="2667000"/>
            <a:ext cx="295778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T:</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+91.135.2743283</a:t>
            </a:r>
            <a:endParaRPr dirty="0"/>
          </a:p>
          <a:p>
            <a:pPr marL="0" marR="0" lvl="0" indent="0" algn="l" rtl="0">
              <a:lnSpc>
                <a:spcPct val="120000"/>
              </a:lnSpc>
              <a:spcBef>
                <a:spcPts val="0"/>
              </a:spcBef>
              <a:spcAft>
                <a:spcPts val="0"/>
              </a:spcAft>
              <a:buNone/>
            </a:pPr>
            <a:r>
              <a:rPr lang="en-US" sz="2000" dirty="0">
                <a:solidFill>
                  <a:schemeClr val="lt1"/>
                </a:solidFill>
                <a:latin typeface="Roboto"/>
                <a:ea typeface="Roboto"/>
                <a:cs typeface="Roboto"/>
                <a:sym typeface="Roboto"/>
              </a:rPr>
              <a:t>        +91.135.2747084</a:t>
            </a:r>
            <a:endParaRPr dirty="0"/>
          </a:p>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W:</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vkalra.com</a:t>
            </a:r>
            <a:endParaRPr sz="2000" dirty="0">
              <a:solidFill>
                <a:schemeClr val="lt1"/>
              </a:solidFill>
              <a:latin typeface="Roboto"/>
              <a:ea typeface="Roboto"/>
              <a:cs typeface="Roboto"/>
              <a:sym typeface="Roboto"/>
            </a:endParaRPr>
          </a:p>
        </p:txBody>
      </p:sp>
      <p:cxnSp>
        <p:nvCxnSpPr>
          <p:cNvPr id="162" name="Google Shape;162;p18"/>
          <p:cNvCxnSpPr/>
          <p:nvPr/>
        </p:nvCxnSpPr>
        <p:spPr>
          <a:xfrm rot="5400000">
            <a:off x="6096838" y="3276644"/>
            <a:ext cx="1219200" cy="1500"/>
          </a:xfrm>
          <a:prstGeom prst="straightConnector1">
            <a:avLst/>
          </a:prstGeom>
          <a:noFill/>
          <a:ln w="9525" cap="flat" cmpd="sng">
            <a:solidFill>
              <a:schemeClr val="lt1"/>
            </a:solidFill>
            <a:prstDash val="solid"/>
            <a:round/>
            <a:headEnd type="none" w="sm" len="sm"/>
            <a:tailEnd type="none" w="sm" len="sm"/>
          </a:ln>
        </p:spPr>
      </p:cxnSp>
      <p:sp>
        <p:nvSpPr>
          <p:cNvPr id="163" name="Google Shape;163;p18"/>
          <p:cNvSpPr txBox="1"/>
          <p:nvPr/>
        </p:nvSpPr>
        <p:spPr>
          <a:xfrm>
            <a:off x="6934200" y="2667000"/>
            <a:ext cx="1624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Follow us on</a:t>
            </a:r>
            <a:endParaRPr sz="2000">
              <a:solidFill>
                <a:schemeClr val="lt1"/>
              </a:solidFill>
              <a:latin typeface="Roboto"/>
              <a:ea typeface="Roboto"/>
              <a:cs typeface="Roboto"/>
              <a:sym typeface="Roboto"/>
            </a:endParaRPr>
          </a:p>
        </p:txBody>
      </p:sp>
      <p:pic>
        <p:nvPicPr>
          <p:cNvPr id="164" name="Google Shape;164;p18" descr="Icon-01.png"/>
          <p:cNvPicPr preferRelativeResize="0"/>
          <p:nvPr/>
        </p:nvPicPr>
        <p:blipFill rotWithShape="1">
          <a:blip r:embed="rId5">
            <a:alphaModFix/>
          </a:blip>
          <a:srcRect/>
          <a:stretch/>
        </p:blipFill>
        <p:spPr>
          <a:xfrm>
            <a:off x="8558363" y="2743200"/>
            <a:ext cx="1435152" cy="304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197" y="47262"/>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18713" y="632194"/>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APPOINTMENT OF AUDITORS: Section 139</a:t>
            </a:r>
            <a:endParaRPr sz="4000" b="1" dirty="0">
              <a:solidFill>
                <a:srgbClr val="585852"/>
              </a:solidFill>
              <a:latin typeface="Roboto"/>
              <a:ea typeface="Roboto"/>
              <a:cs typeface="Roboto"/>
              <a:sym typeface="Roboto"/>
            </a:endParaRPr>
          </a:p>
        </p:txBody>
      </p:sp>
      <p:sp>
        <p:nvSpPr>
          <p:cNvPr id="147" name="Google Shape;147;p17"/>
          <p:cNvSpPr/>
          <p:nvPr/>
        </p:nvSpPr>
        <p:spPr>
          <a:xfrm flipV="1">
            <a:off x="940974" y="1289243"/>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148" name="Google Shape;148;p17"/>
          <p:cNvSpPr txBox="1"/>
          <p:nvPr/>
        </p:nvSpPr>
        <p:spPr>
          <a:xfrm>
            <a:off x="838199" y="2133600"/>
            <a:ext cx="13296901" cy="4339609"/>
          </a:xfrm>
          <a:prstGeom prst="rect">
            <a:avLst/>
          </a:prstGeom>
          <a:noFill/>
          <a:ln>
            <a:noFill/>
          </a:ln>
        </p:spPr>
        <p:txBody>
          <a:bodyPr spcFirstLastPara="1" wrap="square" lIns="91425" tIns="45700" rIns="91425" bIns="45700" anchor="t" anchorCtr="0">
            <a:spAutoFit/>
          </a:bodyPr>
          <a:lstStyle/>
          <a:p>
            <a:pPr algn="just">
              <a:lnSpc>
                <a:spcPct val="120000"/>
              </a:lnSpc>
            </a:pPr>
            <a:r>
              <a:rPr lang="en-US" sz="1800" b="1" u="sng" dirty="0">
                <a:solidFill>
                  <a:schemeClr val="tx1"/>
                </a:solidFill>
                <a:latin typeface="Roboto"/>
                <a:ea typeface="Roboto"/>
                <a:cs typeface="Roboto"/>
              </a:rPr>
              <a:t>Appointment of First Auditor: </a:t>
            </a:r>
          </a:p>
          <a:p>
            <a:pPr algn="just">
              <a:lnSpc>
                <a:spcPct val="120000"/>
              </a:lnSpc>
            </a:pPr>
            <a:endParaRPr lang="en-US" sz="1800" dirty="0">
              <a:solidFill>
                <a:schemeClr val="tx1"/>
              </a:solidFill>
              <a:latin typeface="Roboto"/>
              <a:ea typeface="Roboto"/>
              <a:cs typeface="Roboto"/>
            </a:endParaRPr>
          </a:p>
          <a:p>
            <a:pPr marL="285750" indent="-285750" algn="just">
              <a:lnSpc>
                <a:spcPct val="120000"/>
              </a:lnSpc>
              <a:buFont typeface="Arial" panose="020B0604020202020204" pitchFamily="34" charset="0"/>
              <a:buChar char="•"/>
            </a:pPr>
            <a:r>
              <a:rPr lang="en-US" sz="1800" dirty="0">
                <a:solidFill>
                  <a:schemeClr val="tx1"/>
                </a:solidFill>
                <a:latin typeface="Roboto"/>
                <a:ea typeface="Roboto"/>
                <a:cs typeface="Roboto"/>
              </a:rPr>
              <a:t>The Board of Directors shall appoint the First Statutory Auditor of the Company within 30 days of incorporation of the Company. If the board of directors fails to appoint first statutory auditor of the Company, then members of the Company shall appoint an Auditor within 90 days at the Extra-Ordinary General Meeting.  </a:t>
            </a:r>
          </a:p>
          <a:p>
            <a:pPr algn="just">
              <a:lnSpc>
                <a:spcPct val="120000"/>
              </a:lnSpc>
            </a:pPr>
            <a:endParaRPr lang="en-US" sz="1800" b="1" u="sng" dirty="0">
              <a:solidFill>
                <a:schemeClr val="tx1"/>
              </a:solidFill>
              <a:latin typeface="Roboto"/>
              <a:ea typeface="Roboto"/>
              <a:cs typeface="Roboto"/>
            </a:endParaRPr>
          </a:p>
          <a:p>
            <a:pPr algn="just">
              <a:lnSpc>
                <a:spcPct val="120000"/>
              </a:lnSpc>
            </a:pPr>
            <a:r>
              <a:rPr lang="en-US" sz="1800" b="1" u="sng" dirty="0">
                <a:solidFill>
                  <a:schemeClr val="tx1"/>
                </a:solidFill>
                <a:latin typeface="Roboto"/>
                <a:ea typeface="Roboto"/>
                <a:cs typeface="Roboto"/>
              </a:rPr>
              <a:t>Appointment of Subsequent Auditor: </a:t>
            </a:r>
          </a:p>
          <a:p>
            <a:pPr algn="just">
              <a:lnSpc>
                <a:spcPct val="120000"/>
              </a:lnSpc>
            </a:pPr>
            <a:endParaRPr lang="en-US" sz="1800" b="1" u="sng" dirty="0">
              <a:solidFill>
                <a:schemeClr val="tx1"/>
              </a:solidFill>
              <a:latin typeface="Roboto"/>
              <a:ea typeface="Roboto"/>
              <a:cs typeface="Roboto"/>
            </a:endParaRPr>
          </a:p>
          <a:p>
            <a:pPr marL="285750" indent="-285750" algn="just">
              <a:lnSpc>
                <a:spcPct val="120000"/>
              </a:lnSpc>
              <a:buFont typeface="Arial" panose="020B0604020202020204" pitchFamily="34" charset="0"/>
              <a:buChar char="•"/>
            </a:pPr>
            <a:r>
              <a:rPr lang="en-US" sz="1800" dirty="0">
                <a:solidFill>
                  <a:schemeClr val="tx1"/>
                </a:solidFill>
                <a:latin typeface="Roboto"/>
                <a:ea typeface="Roboto"/>
                <a:cs typeface="Roboto"/>
              </a:rPr>
              <a:t>Every Company shall, at the annual general meeting, appoint an individual or a firm as an auditor</a:t>
            </a:r>
          </a:p>
          <a:p>
            <a:pPr algn="just">
              <a:lnSpc>
                <a:spcPct val="120000"/>
              </a:lnSpc>
            </a:pPr>
            <a:r>
              <a:rPr lang="en-US" sz="1800" dirty="0">
                <a:solidFill>
                  <a:schemeClr val="tx1"/>
                </a:solidFill>
                <a:latin typeface="Roboto"/>
                <a:ea typeface="Roboto"/>
                <a:cs typeface="Roboto"/>
              </a:rPr>
              <a:t>     who shall hold office from the conclusion of that meeting till the conclusion of its sixth </a:t>
            </a:r>
          </a:p>
          <a:p>
            <a:pPr algn="just">
              <a:lnSpc>
                <a:spcPct val="120000"/>
              </a:lnSpc>
            </a:pPr>
            <a:r>
              <a:rPr lang="en-US" sz="1800" dirty="0">
                <a:solidFill>
                  <a:schemeClr val="tx1"/>
                </a:solidFill>
                <a:latin typeface="Roboto"/>
                <a:ea typeface="Roboto"/>
                <a:cs typeface="Roboto"/>
              </a:rPr>
              <a:t>    annual general meeting and thereafter till the conclusion of every sixth meeting.</a:t>
            </a:r>
          </a:p>
          <a:p>
            <a:pPr marL="285750" indent="-285750" algn="just">
              <a:lnSpc>
                <a:spcPct val="120000"/>
              </a:lnSpc>
              <a:buFont typeface="Arial" panose="020B0604020202020204" pitchFamily="34" charset="0"/>
              <a:buChar char="•"/>
            </a:pPr>
            <a:endParaRPr lang="en-US" sz="1600" dirty="0">
              <a:solidFill>
                <a:schemeClr val="tx1"/>
              </a:solidFill>
              <a:latin typeface="Roboto"/>
              <a:ea typeface="Roboto"/>
              <a:cs typeface="Roboto"/>
            </a:endParaRPr>
          </a:p>
          <a:p>
            <a:pPr marL="285750" marR="0" lvl="0" indent="-285750" algn="just" rtl="0">
              <a:lnSpc>
                <a:spcPct val="120000"/>
              </a:lnSpc>
              <a:spcBef>
                <a:spcPts val="0"/>
              </a:spcBef>
              <a:spcAft>
                <a:spcPts val="0"/>
              </a:spcAft>
              <a:buFont typeface="Arial" panose="020B0604020202020204" pitchFamily="34" charset="0"/>
              <a:buChar char="•"/>
            </a:pPr>
            <a:endParaRPr lang="en-US" sz="16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pic>
        <p:nvPicPr>
          <p:cNvPr id="5" name="Picture 4">
            <a:extLst>
              <a:ext uri="{FF2B5EF4-FFF2-40B4-BE49-F238E27FC236}">
                <a16:creationId xmlns:a16="http://schemas.microsoft.com/office/drawing/2014/main" id="{B35F0A10-6A53-B22C-3CB7-DF6F983393EB}"/>
              </a:ext>
            </a:extLst>
          </p:cNvPr>
          <p:cNvPicPr>
            <a:picLocks noChangeAspect="1"/>
          </p:cNvPicPr>
          <p:nvPr/>
        </p:nvPicPr>
        <p:blipFill>
          <a:blip r:embed="rId5"/>
          <a:stretch>
            <a:fillRect/>
          </a:stretch>
        </p:blipFill>
        <p:spPr>
          <a:xfrm>
            <a:off x="11116555" y="4748556"/>
            <a:ext cx="3437645" cy="29835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3" y="117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443754" y="762000"/>
            <a:ext cx="13386592" cy="6555600"/>
          </a:xfrm>
          <a:prstGeom prst="rect">
            <a:avLst/>
          </a:prstGeom>
          <a:noFill/>
          <a:ln>
            <a:noFill/>
          </a:ln>
        </p:spPr>
        <p:txBody>
          <a:bodyPr spcFirstLastPara="1" wrap="square" lIns="91425" tIns="45700" rIns="91425" bIns="45700" anchor="t" anchorCtr="0">
            <a:spAutoFit/>
          </a:bodyPr>
          <a:lstStyle/>
          <a:p>
            <a:pPr algn="just">
              <a:lnSpc>
                <a:spcPct val="120000"/>
              </a:lnSpc>
            </a:pPr>
            <a:r>
              <a:rPr lang="en-US" sz="1600" b="1" u="sng" dirty="0">
                <a:solidFill>
                  <a:schemeClr val="tx1"/>
                </a:solidFill>
                <a:latin typeface="Roboto"/>
                <a:ea typeface="Roboto"/>
                <a:cs typeface="Roboto"/>
              </a:rPr>
              <a:t>CONSENT AND CERTIFICATE</a:t>
            </a:r>
          </a:p>
          <a:p>
            <a:pPr algn="just">
              <a:lnSpc>
                <a:spcPct val="120000"/>
              </a:lnSpc>
            </a:pPr>
            <a:endParaRPr lang="en-US" sz="2000" b="1" u="sng" dirty="0">
              <a:solidFill>
                <a:schemeClr val="tx1"/>
              </a:solidFill>
              <a:latin typeface="Roboto"/>
              <a:ea typeface="Roboto"/>
              <a:cs typeface="Roboto"/>
            </a:endParaRPr>
          </a:p>
          <a:p>
            <a:pPr marL="285750" indent="-285750" algn="just">
              <a:lnSpc>
                <a:spcPct val="120000"/>
              </a:lnSpc>
              <a:buFont typeface="Arial" panose="020B0604020202020204" pitchFamily="34" charset="0"/>
              <a:buChar char="•"/>
            </a:pPr>
            <a:r>
              <a:rPr lang="en-US" sz="1800" dirty="0">
                <a:solidFill>
                  <a:schemeClr val="tx1"/>
                </a:solidFill>
                <a:latin typeface="Roboto"/>
                <a:ea typeface="Roboto"/>
                <a:cs typeface="Roboto"/>
              </a:rPr>
              <a:t>Before the appointment is made, the following shall be obtained from the auditor: </a:t>
            </a:r>
          </a:p>
          <a:p>
            <a:pPr algn="just">
              <a:lnSpc>
                <a:spcPct val="120000"/>
              </a:lnSpc>
            </a:pPr>
            <a:r>
              <a:rPr lang="en-US" sz="1800" dirty="0">
                <a:solidFill>
                  <a:schemeClr val="tx1"/>
                </a:solidFill>
                <a:latin typeface="Roboto"/>
                <a:ea typeface="Roboto"/>
                <a:cs typeface="Roboto"/>
              </a:rPr>
              <a:t>     - the written consent of the auditor to such appointment, </a:t>
            </a:r>
          </a:p>
          <a:p>
            <a:pPr algn="just">
              <a:lnSpc>
                <a:spcPct val="120000"/>
              </a:lnSpc>
            </a:pPr>
            <a:r>
              <a:rPr lang="en-US" sz="1800" dirty="0">
                <a:solidFill>
                  <a:schemeClr val="tx1"/>
                </a:solidFill>
                <a:latin typeface="Roboto"/>
                <a:ea typeface="Roboto"/>
                <a:cs typeface="Roboto"/>
              </a:rPr>
              <a:t>     - eligibility certificate from the auditor which should indicate whether the auditor satisfies the criteria provided in S. 141</a:t>
            </a:r>
          </a:p>
          <a:p>
            <a:pPr algn="just">
              <a:lnSpc>
                <a:spcPct val="120000"/>
              </a:lnSpc>
            </a:pPr>
            <a:endParaRPr lang="en-US" sz="1800" dirty="0">
              <a:solidFill>
                <a:schemeClr val="tx1"/>
              </a:solidFill>
              <a:latin typeface="Roboto"/>
              <a:ea typeface="Roboto"/>
              <a:cs typeface="Roboto"/>
            </a:endParaRPr>
          </a:p>
          <a:p>
            <a:pPr algn="just">
              <a:lnSpc>
                <a:spcPct val="120000"/>
              </a:lnSpc>
            </a:pPr>
            <a:endParaRPr lang="en-US" sz="1800" dirty="0">
              <a:solidFill>
                <a:schemeClr val="tx1"/>
              </a:solidFill>
              <a:latin typeface="Roboto"/>
              <a:ea typeface="Roboto"/>
              <a:cs typeface="Roboto"/>
            </a:endParaRPr>
          </a:p>
          <a:p>
            <a:pPr marL="285750" indent="-285750" algn="just">
              <a:lnSpc>
                <a:spcPct val="120000"/>
              </a:lnSpc>
              <a:buFont typeface="Arial" panose="020B0604020202020204" pitchFamily="34" charset="0"/>
              <a:buChar char="•"/>
            </a:pPr>
            <a:endParaRPr lang="en-US" sz="1600" b="1" u="sng" dirty="0">
              <a:solidFill>
                <a:schemeClr val="tx1"/>
              </a:solidFill>
              <a:latin typeface="Roboto"/>
              <a:ea typeface="Roboto"/>
              <a:cs typeface="Roboto"/>
            </a:endParaRPr>
          </a:p>
          <a:p>
            <a:pPr marR="0" lvl="0" algn="just" rtl="0">
              <a:lnSpc>
                <a:spcPct val="120000"/>
              </a:lnSpc>
              <a:spcBef>
                <a:spcPts val="0"/>
              </a:spcBef>
              <a:spcAft>
                <a:spcPts val="0"/>
              </a:spcAft>
            </a:pPr>
            <a:r>
              <a:rPr lang="en-US" sz="1600" b="1" u="sng" dirty="0">
                <a:solidFill>
                  <a:schemeClr val="tx1"/>
                </a:solidFill>
                <a:latin typeface="Roboto"/>
                <a:ea typeface="Roboto"/>
                <a:cs typeface="Roboto"/>
                <a:sym typeface="Roboto"/>
              </a:rPr>
              <a:t>ROTATION OF AUDITORS</a:t>
            </a:r>
          </a:p>
          <a:p>
            <a:pPr marL="285750" marR="0" lvl="0" indent="-285750" algn="just" rtl="0">
              <a:lnSpc>
                <a:spcPct val="120000"/>
              </a:lnSpc>
              <a:spcBef>
                <a:spcPts val="0"/>
              </a:spcBef>
              <a:spcAft>
                <a:spcPts val="0"/>
              </a:spcAft>
              <a:buFont typeface="Arial" panose="020B0604020202020204" pitchFamily="34" charset="0"/>
              <a:buChar char="•"/>
            </a:pPr>
            <a:endParaRPr lang="en-US" sz="1600" b="1" dirty="0">
              <a:solidFill>
                <a:srgbClr val="8AAA3F"/>
              </a:solidFill>
              <a:latin typeface="Roboto"/>
              <a:ea typeface="Roboto"/>
              <a:cs typeface="Roboto"/>
              <a:sym typeface="Roboto"/>
            </a:endParaRPr>
          </a:p>
          <a:p>
            <a:pPr marL="285750" lvl="0" indent="-285750" algn="just">
              <a:lnSpc>
                <a:spcPct val="120000"/>
              </a:lnSpc>
              <a:buFont typeface="Arial"/>
              <a:buChar char="•"/>
            </a:pPr>
            <a:r>
              <a:rPr lang="en-US" sz="1800" dirty="0">
                <a:solidFill>
                  <a:schemeClr val="tx1"/>
                </a:solidFill>
                <a:latin typeface="Roboto"/>
                <a:ea typeface="Roboto"/>
                <a:cs typeface="Roboto"/>
                <a:sym typeface="Roboto"/>
              </a:rPr>
              <a:t>Compulsory rotation of auditors by </a:t>
            </a:r>
            <a:r>
              <a:rPr lang="en-US" sz="1800" u="sng" dirty="0">
                <a:solidFill>
                  <a:schemeClr val="tx1"/>
                </a:solidFill>
                <a:latin typeface="Roboto"/>
                <a:ea typeface="Roboto"/>
                <a:cs typeface="Roboto"/>
                <a:sym typeface="Roboto"/>
              </a:rPr>
              <a:t>listed companies </a:t>
            </a:r>
            <a:r>
              <a:rPr lang="en-US" sz="1800" dirty="0">
                <a:solidFill>
                  <a:schemeClr val="tx1"/>
                </a:solidFill>
                <a:latin typeface="Roboto"/>
                <a:ea typeface="Roboto"/>
                <a:cs typeface="Roboto"/>
                <a:sym typeface="Roboto"/>
              </a:rPr>
              <a:t>and </a:t>
            </a:r>
            <a:r>
              <a:rPr lang="en-US" sz="1800" u="sng" dirty="0">
                <a:solidFill>
                  <a:schemeClr val="tx1"/>
                </a:solidFill>
                <a:latin typeface="Roboto"/>
                <a:ea typeface="Roboto"/>
                <a:cs typeface="Roboto"/>
                <a:sym typeface="Roboto"/>
              </a:rPr>
              <a:t>certain classes </a:t>
            </a:r>
            <a:r>
              <a:rPr lang="en-US" sz="1800" dirty="0">
                <a:solidFill>
                  <a:schemeClr val="tx1"/>
                </a:solidFill>
                <a:latin typeface="Roboto"/>
                <a:ea typeface="Roboto"/>
                <a:cs typeface="Roboto"/>
                <a:sym typeface="Roboto"/>
              </a:rPr>
              <a:t>of unlisted companies :</a:t>
            </a:r>
          </a:p>
          <a:p>
            <a:pPr lvl="0" algn="just">
              <a:lnSpc>
                <a:spcPct val="120000"/>
              </a:lnSpc>
            </a:pPr>
            <a:r>
              <a:rPr lang="en-US" sz="1800" dirty="0">
                <a:solidFill>
                  <a:schemeClr val="tx1"/>
                </a:solidFill>
                <a:latin typeface="Roboto"/>
                <a:ea typeface="Roboto"/>
                <a:cs typeface="Roboto"/>
                <a:sym typeface="Roboto"/>
              </a:rPr>
              <a:t>      a) Individual auditor : not more than 1 term of 5 consecutive years</a:t>
            </a:r>
          </a:p>
          <a:p>
            <a:pPr lvl="0" algn="just">
              <a:lnSpc>
                <a:spcPct val="120000"/>
              </a:lnSpc>
            </a:pPr>
            <a:r>
              <a:rPr lang="en-US" sz="1800" dirty="0">
                <a:solidFill>
                  <a:schemeClr val="tx1"/>
                </a:solidFill>
                <a:latin typeface="Roboto"/>
                <a:ea typeface="Roboto"/>
                <a:cs typeface="Roboto"/>
                <a:sym typeface="Roboto"/>
              </a:rPr>
              <a:t>      b) Audit firm including LLP : not more than 2 terms of 5 consecutive years i.e. for 10 years.</a:t>
            </a:r>
          </a:p>
          <a:p>
            <a:pPr lvl="0" algn="just">
              <a:lnSpc>
                <a:spcPct val="120000"/>
              </a:lnSpc>
            </a:pPr>
            <a:endParaRPr lang="en-US" sz="1800" dirty="0">
              <a:solidFill>
                <a:schemeClr val="tx1"/>
              </a:solidFill>
              <a:latin typeface="Roboto"/>
              <a:ea typeface="Roboto"/>
              <a:cs typeface="Roboto"/>
              <a:sym typeface="Roboto"/>
            </a:endParaRPr>
          </a:p>
          <a:p>
            <a:pPr lvl="0" algn="just">
              <a:lnSpc>
                <a:spcPct val="120000"/>
              </a:lnSpc>
            </a:pPr>
            <a:endParaRPr lang="en-US" sz="1800" dirty="0">
              <a:solidFill>
                <a:schemeClr val="tx1"/>
              </a:solidFill>
              <a:latin typeface="Roboto"/>
              <a:ea typeface="Roboto"/>
              <a:cs typeface="Roboto"/>
              <a:sym typeface="Roboto"/>
            </a:endParaRPr>
          </a:p>
          <a:p>
            <a:pPr lvl="0" algn="just">
              <a:lnSpc>
                <a:spcPct val="120000"/>
              </a:lnSpc>
            </a:pPr>
            <a:r>
              <a:rPr lang="en-US" sz="1800" dirty="0">
                <a:solidFill>
                  <a:schemeClr val="tx1"/>
                </a:solidFill>
                <a:latin typeface="Roboto"/>
                <a:ea typeface="Roboto"/>
                <a:cs typeface="Roboto"/>
                <a:sym typeface="Roboto"/>
              </a:rPr>
              <a:t>*</a:t>
            </a:r>
            <a:r>
              <a:rPr lang="en-US" sz="1800" i="1" dirty="0">
                <a:solidFill>
                  <a:schemeClr val="tx1"/>
                </a:solidFill>
                <a:latin typeface="Roboto"/>
                <a:ea typeface="Roboto"/>
                <a:cs typeface="Roboto"/>
                <a:sym typeface="Roboto"/>
              </a:rPr>
              <a:t>During the cooling period ( of 5 years) even audit firms having one or more common partners with the audit firm being rotated is not eligible to be appointed auditor of the same company.</a:t>
            </a:r>
          </a:p>
          <a:p>
            <a:pPr lvl="0" algn="just">
              <a:lnSpc>
                <a:spcPct val="120000"/>
              </a:lnSpc>
            </a:pPr>
            <a:endParaRPr lang="en-US" sz="1800" dirty="0">
              <a:solidFill>
                <a:schemeClr val="tx1"/>
              </a:solidFill>
              <a:latin typeface="Roboto"/>
              <a:ea typeface="Roboto"/>
              <a:cs typeface="Roboto"/>
              <a:sym typeface="Roboto"/>
            </a:endParaRPr>
          </a:p>
          <a:p>
            <a:pPr lvl="0" algn="just">
              <a:lnSpc>
                <a:spcPct val="120000"/>
              </a:lnSpc>
            </a:pPr>
            <a:r>
              <a:rPr lang="en-US" sz="1600" i="1" dirty="0">
                <a:solidFill>
                  <a:schemeClr val="tx1"/>
                </a:solidFill>
                <a:latin typeface="Roboto"/>
                <a:ea typeface="Roboto"/>
                <a:cs typeface="Roboto"/>
                <a:sym typeface="Roboto"/>
              </a:rPr>
              <a:t>A cooling-off period is the time period of disassociation of the audit professionals from the audit of the specific client or from the audit firm after completion of tenure, as applicable.</a:t>
            </a:r>
            <a:endParaRPr lang="en-US" b="1" i="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pic>
        <p:nvPicPr>
          <p:cNvPr id="1028" name="Picture 4" descr="Rotation of audit firms under the Companies Act, 2013 – a closer look">
            <a:extLst>
              <a:ext uri="{FF2B5EF4-FFF2-40B4-BE49-F238E27FC236}">
                <a16:creationId xmlns:a16="http://schemas.microsoft.com/office/drawing/2014/main" id="{3557A81C-D39B-7D1D-9FE5-90BC09DD67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2451" y="2896217"/>
            <a:ext cx="288789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42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443754" y="762000"/>
            <a:ext cx="12478870" cy="5484538"/>
          </a:xfrm>
          <a:prstGeom prst="rect">
            <a:avLst/>
          </a:prstGeom>
          <a:noFill/>
          <a:ln>
            <a:noFill/>
          </a:ln>
        </p:spPr>
        <p:txBody>
          <a:bodyPr spcFirstLastPara="1" wrap="square" lIns="91425" tIns="45700" rIns="91425" bIns="45700" anchor="t" anchorCtr="0">
            <a:spAutoFit/>
          </a:bodyPr>
          <a:lstStyle/>
          <a:p>
            <a:pPr algn="just">
              <a:lnSpc>
                <a:spcPct val="120000"/>
              </a:lnSpc>
            </a:pPr>
            <a:r>
              <a:rPr lang="en-US" sz="1800" b="1" u="sng" dirty="0">
                <a:solidFill>
                  <a:schemeClr val="tx1"/>
                </a:solidFill>
                <a:latin typeface="Roboto"/>
                <a:ea typeface="Roboto"/>
                <a:cs typeface="Roboto"/>
                <a:sym typeface="Roboto"/>
              </a:rPr>
              <a:t>Class of Unlisted Companies on which rotation of Auditor is applicable</a:t>
            </a:r>
          </a:p>
          <a:p>
            <a:pPr algn="just">
              <a:lnSpc>
                <a:spcPct val="120000"/>
              </a:lnSpc>
            </a:pPr>
            <a:endParaRPr lang="en-US" sz="1800" b="1" u="sng" dirty="0">
              <a:solidFill>
                <a:schemeClr val="tx1"/>
              </a:solidFill>
              <a:latin typeface="Roboto"/>
              <a:ea typeface="Roboto"/>
              <a:cs typeface="Roboto"/>
              <a:sym typeface="Roboto"/>
            </a:endParaRPr>
          </a:p>
          <a:p>
            <a:pPr marR="0" lvl="0" algn="just" rtl="0">
              <a:lnSpc>
                <a:spcPct val="120000"/>
              </a:lnSpc>
              <a:spcBef>
                <a:spcPts val="0"/>
              </a:spcBef>
              <a:spcAft>
                <a:spcPts val="0"/>
              </a:spcAft>
            </a:pPr>
            <a:r>
              <a:rPr lang="en-US" sz="1600" dirty="0">
                <a:solidFill>
                  <a:schemeClr val="tx1"/>
                </a:solidFill>
                <a:latin typeface="Roboto"/>
                <a:ea typeface="Roboto"/>
                <a:cs typeface="Roboto"/>
                <a:sym typeface="Roboto"/>
              </a:rPr>
              <a:t>For the purposes of S.139, the classes of companies shall mean the following classes of companies excluding one person companies and small companies :-</a:t>
            </a:r>
          </a:p>
          <a:p>
            <a:pPr marL="285750" marR="0" lvl="0" indent="-285750" algn="just" rtl="0">
              <a:lnSpc>
                <a:spcPct val="120000"/>
              </a:lnSpc>
              <a:spcBef>
                <a:spcPts val="0"/>
              </a:spcBef>
              <a:spcAft>
                <a:spcPts val="0"/>
              </a:spcAft>
              <a:buFont typeface="Arial" panose="020B0604020202020204" pitchFamily="34" charset="0"/>
              <a:buChar char="•"/>
            </a:pPr>
            <a:r>
              <a:rPr lang="en-US" sz="1600" dirty="0">
                <a:solidFill>
                  <a:schemeClr val="tx1"/>
                </a:solidFill>
                <a:latin typeface="Roboto"/>
                <a:ea typeface="Roboto"/>
                <a:cs typeface="Roboto"/>
                <a:sym typeface="Roboto"/>
              </a:rPr>
              <a:t>All unlisted public companies having paid up capital of Rs. 10 crores or more. </a:t>
            </a:r>
            <a:endParaRPr lang="en-US" sz="1600" dirty="0">
              <a:solidFill>
                <a:schemeClr val="tx1"/>
              </a:solidFill>
              <a:highlight>
                <a:srgbClr val="FFFF00"/>
              </a:highlight>
              <a:latin typeface="Roboto"/>
              <a:ea typeface="Roboto"/>
              <a:cs typeface="Roboto"/>
              <a:sym typeface="Roboto"/>
            </a:endParaRPr>
          </a:p>
          <a:p>
            <a:pPr marL="285750" marR="0" lvl="0" indent="-285750" algn="just" rtl="0">
              <a:lnSpc>
                <a:spcPct val="120000"/>
              </a:lnSpc>
              <a:spcBef>
                <a:spcPts val="0"/>
              </a:spcBef>
              <a:spcAft>
                <a:spcPts val="0"/>
              </a:spcAft>
              <a:buFont typeface="Arial" panose="020B0604020202020204" pitchFamily="34" charset="0"/>
              <a:buChar char="•"/>
            </a:pPr>
            <a:endParaRPr lang="en-US" sz="1600" dirty="0">
              <a:solidFill>
                <a:schemeClr val="tx1"/>
              </a:solidFill>
              <a:latin typeface="Roboto"/>
              <a:ea typeface="Roboto"/>
              <a:cs typeface="Roboto"/>
              <a:sym typeface="Roboto"/>
            </a:endParaRPr>
          </a:p>
          <a:p>
            <a:pPr marL="285750" indent="-285750" algn="just">
              <a:lnSpc>
                <a:spcPct val="120000"/>
              </a:lnSpc>
              <a:buFont typeface="Arial" panose="020B0604020202020204" pitchFamily="34" charset="0"/>
              <a:buChar char="•"/>
            </a:pPr>
            <a:r>
              <a:rPr lang="en-US" sz="1600" dirty="0">
                <a:solidFill>
                  <a:schemeClr val="tx1"/>
                </a:solidFill>
                <a:latin typeface="Roboto"/>
                <a:ea typeface="Roboto"/>
                <a:cs typeface="Roboto"/>
                <a:sym typeface="Roboto"/>
              </a:rPr>
              <a:t>All private limited companies having paid up share capital of Rs. 50 crores or more.  </a:t>
            </a:r>
          </a:p>
          <a:p>
            <a:pPr marL="285750" marR="0" lvl="0" indent="-285750" algn="just" rtl="0">
              <a:lnSpc>
                <a:spcPct val="120000"/>
              </a:lnSpc>
              <a:spcBef>
                <a:spcPts val="0"/>
              </a:spcBef>
              <a:spcAft>
                <a:spcPts val="0"/>
              </a:spcAft>
              <a:buFont typeface="Arial" panose="020B0604020202020204" pitchFamily="34" charset="0"/>
              <a:buChar char="•"/>
            </a:pPr>
            <a:r>
              <a:rPr lang="en-US" sz="1600" dirty="0">
                <a:solidFill>
                  <a:schemeClr val="tx1"/>
                </a:solidFill>
                <a:latin typeface="Roboto"/>
                <a:ea typeface="Roboto"/>
                <a:cs typeface="Roboto"/>
                <a:sym typeface="Roboto"/>
              </a:rPr>
              <a:t>All companies having paid up share capital of below threshold limit mentioned in (a) &amp; (b) above, but having public borrowings from financial institutions, banks or public deposits of Rs. 50 crores or more</a:t>
            </a:r>
            <a:r>
              <a:rPr lang="en-US" sz="1600" b="1" dirty="0">
                <a:solidFill>
                  <a:schemeClr val="tx1"/>
                </a:solidFill>
                <a:latin typeface="Roboto"/>
                <a:ea typeface="Roboto"/>
                <a:cs typeface="Roboto"/>
                <a:sym typeface="Roboto"/>
              </a:rPr>
              <a:t>.</a:t>
            </a:r>
          </a:p>
          <a:p>
            <a:pPr marR="0" lvl="0" algn="just" rtl="0">
              <a:lnSpc>
                <a:spcPct val="120000"/>
              </a:lnSpc>
              <a:spcBef>
                <a:spcPts val="0"/>
              </a:spcBef>
              <a:spcAft>
                <a:spcPts val="0"/>
              </a:spcAft>
            </a:pPr>
            <a:endParaRPr lang="en-US" sz="1600" b="1" dirty="0">
              <a:solidFill>
                <a:schemeClr val="tx1"/>
              </a:solidFill>
              <a:latin typeface="Roboto"/>
              <a:ea typeface="Roboto"/>
              <a:cs typeface="Roboto"/>
              <a:sym typeface="Roboto"/>
            </a:endParaRPr>
          </a:p>
          <a:p>
            <a:pPr lvl="0" algn="just">
              <a:lnSpc>
                <a:spcPct val="120000"/>
              </a:lnSpc>
            </a:pPr>
            <a:r>
              <a:rPr lang="en-US" sz="1600" b="1" dirty="0">
                <a:solidFill>
                  <a:schemeClr val="tx1"/>
                </a:solidFill>
                <a:latin typeface="Roboto"/>
                <a:ea typeface="Roboto"/>
                <a:cs typeface="Roboto"/>
                <a:sym typeface="Roboto"/>
              </a:rPr>
              <a:t>Small company </a:t>
            </a:r>
            <a:r>
              <a:rPr lang="en-US" sz="1600" dirty="0">
                <a:solidFill>
                  <a:schemeClr val="tx1"/>
                </a:solidFill>
                <a:latin typeface="Roboto"/>
                <a:ea typeface="Roboto"/>
                <a:cs typeface="Roboto"/>
                <a:sym typeface="Roboto"/>
              </a:rPr>
              <a:t>means a company, other than a public Company, whose paid up capital </a:t>
            </a:r>
            <a:r>
              <a:rPr lang="en-US" sz="1600" u="sng" dirty="0">
                <a:solidFill>
                  <a:schemeClr val="tx1"/>
                </a:solidFill>
                <a:latin typeface="Roboto"/>
                <a:ea typeface="Roboto"/>
                <a:cs typeface="Roboto"/>
                <a:sym typeface="Roboto"/>
              </a:rPr>
              <a:t>and </a:t>
            </a:r>
            <a:r>
              <a:rPr lang="en-US" sz="1600" dirty="0">
                <a:solidFill>
                  <a:schemeClr val="tx1"/>
                </a:solidFill>
                <a:latin typeface="Roboto"/>
                <a:ea typeface="Roboto"/>
                <a:cs typeface="Roboto"/>
                <a:sym typeface="Roboto"/>
              </a:rPr>
              <a:t>turnover shall not exceed rupees four crore and rupees forty crore, respectively.</a:t>
            </a:r>
          </a:p>
          <a:p>
            <a:pPr lvl="0" algn="just">
              <a:lnSpc>
                <a:spcPct val="120000"/>
              </a:lnSpc>
            </a:pPr>
            <a:endParaRPr lang="en-US" sz="1600" dirty="0">
              <a:solidFill>
                <a:schemeClr val="tx1"/>
              </a:solidFill>
              <a:latin typeface="Roboto"/>
              <a:ea typeface="Roboto"/>
              <a:cs typeface="Roboto"/>
              <a:sym typeface="Roboto"/>
            </a:endParaRPr>
          </a:p>
          <a:p>
            <a:pPr marR="0" lvl="0" algn="just" rtl="0">
              <a:lnSpc>
                <a:spcPct val="120000"/>
              </a:lnSpc>
              <a:spcBef>
                <a:spcPts val="0"/>
              </a:spcBef>
              <a:spcAft>
                <a:spcPts val="0"/>
              </a:spcAft>
            </a:pPr>
            <a:r>
              <a:rPr lang="en-US" sz="1600" b="1" dirty="0">
                <a:solidFill>
                  <a:schemeClr val="tx1"/>
                </a:solidFill>
                <a:latin typeface="Roboto"/>
                <a:ea typeface="Roboto"/>
                <a:cs typeface="Roboto"/>
                <a:sym typeface="Roboto"/>
              </a:rPr>
              <a:t>Appointment and notice to Registrar</a:t>
            </a:r>
          </a:p>
          <a:p>
            <a:pPr algn="just">
              <a:lnSpc>
                <a:spcPct val="120000"/>
              </a:lnSpc>
            </a:pPr>
            <a:endParaRPr lang="en-US" sz="1600" dirty="0">
              <a:solidFill>
                <a:schemeClr val="tx1"/>
              </a:solidFill>
              <a:latin typeface="Roboto"/>
              <a:ea typeface="Roboto"/>
              <a:cs typeface="Roboto"/>
              <a:sym typeface="Roboto"/>
            </a:endParaRPr>
          </a:p>
          <a:p>
            <a:pPr algn="just">
              <a:lnSpc>
                <a:spcPct val="120000"/>
              </a:lnSpc>
            </a:pPr>
            <a:r>
              <a:rPr lang="en-US" sz="1600" dirty="0">
                <a:solidFill>
                  <a:schemeClr val="tx1"/>
                </a:solidFill>
                <a:latin typeface="Roboto"/>
                <a:ea typeface="Roboto"/>
                <a:cs typeface="Roboto"/>
                <a:sym typeface="Roboto"/>
              </a:rPr>
              <a:t>The Company shall inform the auditor concerned of his or its appointment, and also file a notice of such appointment with the Registrar in E-Form ADT-1 within fifteen days of the meeting in which the auditor is appointed.</a:t>
            </a:r>
          </a:p>
          <a:p>
            <a:pPr marL="285750" marR="0" lvl="0" indent="-285750" algn="just" rtl="0">
              <a:lnSpc>
                <a:spcPct val="120000"/>
              </a:lnSpc>
              <a:spcBef>
                <a:spcPts val="0"/>
              </a:spcBef>
              <a:spcAft>
                <a:spcPts val="0"/>
              </a:spcAft>
              <a:buFont typeface="Arial" panose="020B0604020202020204" pitchFamily="34" charset="0"/>
              <a:buChar char="•"/>
            </a:pPr>
            <a:endParaRPr lang="en-US" sz="16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pic>
        <p:nvPicPr>
          <p:cNvPr id="3" name="Picture 2">
            <a:extLst>
              <a:ext uri="{FF2B5EF4-FFF2-40B4-BE49-F238E27FC236}">
                <a16:creationId xmlns:a16="http://schemas.microsoft.com/office/drawing/2014/main" id="{DFF1BCDD-9088-7A76-73A3-344AD414608B}"/>
              </a:ext>
            </a:extLst>
          </p:cNvPr>
          <p:cNvPicPr>
            <a:picLocks noChangeAspect="1"/>
          </p:cNvPicPr>
          <p:nvPr/>
        </p:nvPicPr>
        <p:blipFill>
          <a:blip r:embed="rId5"/>
          <a:stretch>
            <a:fillRect/>
          </a:stretch>
        </p:blipFill>
        <p:spPr>
          <a:xfrm>
            <a:off x="9445481" y="5981700"/>
            <a:ext cx="5184916" cy="2051549"/>
          </a:xfrm>
          <a:prstGeom prst="rect">
            <a:avLst/>
          </a:prstGeom>
        </p:spPr>
      </p:pic>
    </p:spTree>
    <p:extLst>
      <p:ext uri="{BB962C8B-B14F-4D97-AF65-F5344CB8AC3E}">
        <p14:creationId xmlns:p14="http://schemas.microsoft.com/office/powerpoint/2010/main" val="2812409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222577" y="762000"/>
            <a:ext cx="13792291" cy="7405064"/>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4400" b="1" u="sng" dirty="0">
                <a:solidFill>
                  <a:schemeClr val="tx1"/>
                </a:solidFill>
                <a:latin typeface="Roboto"/>
                <a:ea typeface="Roboto"/>
                <a:cs typeface="Roboto"/>
                <a:sym typeface="Roboto"/>
              </a:rPr>
              <a:t>CLASSIFCATION OF COMPANY</a:t>
            </a: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4" name="Rectangle 3">
            <a:extLst>
              <a:ext uri="{FF2B5EF4-FFF2-40B4-BE49-F238E27FC236}">
                <a16:creationId xmlns:a16="http://schemas.microsoft.com/office/drawing/2014/main" id="{8293DB8C-40DF-9C61-FE10-4CF187A40091}"/>
              </a:ext>
            </a:extLst>
          </p:cNvPr>
          <p:cNvSpPr/>
          <p:nvPr/>
        </p:nvSpPr>
        <p:spPr>
          <a:xfrm>
            <a:off x="5047263" y="2207929"/>
            <a:ext cx="3893537" cy="9017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b="1" dirty="0">
                <a:solidFill>
                  <a:schemeClr val="tx1"/>
                </a:solidFill>
              </a:rPr>
              <a:t>TYPES OF COMPANY </a:t>
            </a:r>
          </a:p>
        </p:txBody>
      </p:sp>
      <p:sp>
        <p:nvSpPr>
          <p:cNvPr id="5" name="Rectangle: Rounded Corners 4">
            <a:extLst>
              <a:ext uri="{FF2B5EF4-FFF2-40B4-BE49-F238E27FC236}">
                <a16:creationId xmlns:a16="http://schemas.microsoft.com/office/drawing/2014/main" id="{36F22565-33E7-8150-595B-1B9E96017291}"/>
              </a:ext>
            </a:extLst>
          </p:cNvPr>
          <p:cNvSpPr/>
          <p:nvPr/>
        </p:nvSpPr>
        <p:spPr>
          <a:xfrm>
            <a:off x="284672" y="4635500"/>
            <a:ext cx="2209891" cy="9525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Private Limited Company </a:t>
            </a:r>
          </a:p>
        </p:txBody>
      </p:sp>
      <p:sp>
        <p:nvSpPr>
          <p:cNvPr id="6" name="Rectangle: Rounded Corners 5">
            <a:extLst>
              <a:ext uri="{FF2B5EF4-FFF2-40B4-BE49-F238E27FC236}">
                <a16:creationId xmlns:a16="http://schemas.microsoft.com/office/drawing/2014/main" id="{AB5D4540-D4A0-D02A-DA2D-5C593A690EA7}"/>
              </a:ext>
            </a:extLst>
          </p:cNvPr>
          <p:cNvSpPr/>
          <p:nvPr/>
        </p:nvSpPr>
        <p:spPr>
          <a:xfrm>
            <a:off x="2494563" y="5983571"/>
            <a:ext cx="2552700" cy="103317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One Person Company</a:t>
            </a:r>
          </a:p>
        </p:txBody>
      </p:sp>
      <p:sp>
        <p:nvSpPr>
          <p:cNvPr id="7" name="Rectangle: Rounded Corners 6">
            <a:extLst>
              <a:ext uri="{FF2B5EF4-FFF2-40B4-BE49-F238E27FC236}">
                <a16:creationId xmlns:a16="http://schemas.microsoft.com/office/drawing/2014/main" id="{D09AC396-27D5-6856-836C-9DF9D4D7432A}"/>
              </a:ext>
            </a:extLst>
          </p:cNvPr>
          <p:cNvSpPr/>
          <p:nvPr/>
        </p:nvSpPr>
        <p:spPr>
          <a:xfrm>
            <a:off x="5527227" y="4552951"/>
            <a:ext cx="2054673" cy="11049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Public Limited Company </a:t>
            </a:r>
          </a:p>
        </p:txBody>
      </p:sp>
      <p:sp>
        <p:nvSpPr>
          <p:cNvPr id="8" name="Rectangle: Rounded Corners 7">
            <a:extLst>
              <a:ext uri="{FF2B5EF4-FFF2-40B4-BE49-F238E27FC236}">
                <a16:creationId xmlns:a16="http://schemas.microsoft.com/office/drawing/2014/main" id="{D779BACE-8EA8-861D-9CC7-F8BB1564C1D2}"/>
              </a:ext>
            </a:extLst>
          </p:cNvPr>
          <p:cNvSpPr/>
          <p:nvPr/>
        </p:nvSpPr>
        <p:spPr>
          <a:xfrm>
            <a:off x="8181527" y="6021671"/>
            <a:ext cx="2552700" cy="110937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Public cum Listed Company</a:t>
            </a:r>
          </a:p>
        </p:txBody>
      </p:sp>
      <p:sp>
        <p:nvSpPr>
          <p:cNvPr id="9" name="Rectangle: Rounded Corners 8">
            <a:extLst>
              <a:ext uri="{FF2B5EF4-FFF2-40B4-BE49-F238E27FC236}">
                <a16:creationId xmlns:a16="http://schemas.microsoft.com/office/drawing/2014/main" id="{CA15EA16-4874-A122-CD7F-933A39EF5C4F}"/>
              </a:ext>
            </a:extLst>
          </p:cNvPr>
          <p:cNvSpPr/>
          <p:nvPr/>
        </p:nvSpPr>
        <p:spPr>
          <a:xfrm>
            <a:off x="11042783" y="4635500"/>
            <a:ext cx="2552700" cy="110937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Section 8 Company </a:t>
            </a:r>
          </a:p>
        </p:txBody>
      </p:sp>
      <p:cxnSp>
        <p:nvCxnSpPr>
          <p:cNvPr id="17" name="Straight Connector 16">
            <a:extLst>
              <a:ext uri="{FF2B5EF4-FFF2-40B4-BE49-F238E27FC236}">
                <a16:creationId xmlns:a16="http://schemas.microsoft.com/office/drawing/2014/main" id="{3930ED82-4C25-98D6-F590-EF3A4B54E8D7}"/>
              </a:ext>
            </a:extLst>
          </p:cNvPr>
          <p:cNvCxnSpPr>
            <a:cxnSpLocks/>
          </p:cNvCxnSpPr>
          <p:nvPr/>
        </p:nvCxnSpPr>
        <p:spPr>
          <a:xfrm flipV="1">
            <a:off x="1389617" y="3632200"/>
            <a:ext cx="10929516" cy="44449"/>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96456635-0166-B0FE-24F1-08A4B5FCFA64}"/>
              </a:ext>
            </a:extLst>
          </p:cNvPr>
          <p:cNvCxnSpPr>
            <a:cxnSpLocks/>
          </p:cNvCxnSpPr>
          <p:nvPr/>
        </p:nvCxnSpPr>
        <p:spPr>
          <a:xfrm>
            <a:off x="12319133" y="3632200"/>
            <a:ext cx="0" cy="95246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5" name="Straight Arrow Connector 24">
            <a:extLst>
              <a:ext uri="{FF2B5EF4-FFF2-40B4-BE49-F238E27FC236}">
                <a16:creationId xmlns:a16="http://schemas.microsoft.com/office/drawing/2014/main" id="{B8604F6B-8716-3237-32D7-915230541B2C}"/>
              </a:ext>
            </a:extLst>
          </p:cNvPr>
          <p:cNvCxnSpPr>
            <a:cxnSpLocks/>
          </p:cNvCxnSpPr>
          <p:nvPr/>
        </p:nvCxnSpPr>
        <p:spPr>
          <a:xfrm>
            <a:off x="1389617" y="3676649"/>
            <a:ext cx="0" cy="95885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7" name="Straight Arrow Connector 26">
            <a:extLst>
              <a:ext uri="{FF2B5EF4-FFF2-40B4-BE49-F238E27FC236}">
                <a16:creationId xmlns:a16="http://schemas.microsoft.com/office/drawing/2014/main" id="{37077869-BF87-CFF4-6650-87D3063B9D01}"/>
              </a:ext>
            </a:extLst>
          </p:cNvPr>
          <p:cNvCxnSpPr>
            <a:endCxn id="6" idx="0"/>
          </p:cNvCxnSpPr>
          <p:nvPr/>
        </p:nvCxnSpPr>
        <p:spPr>
          <a:xfrm>
            <a:off x="3770913" y="3681171"/>
            <a:ext cx="0" cy="23024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9" name="Straight Arrow Connector 28">
            <a:extLst>
              <a:ext uri="{FF2B5EF4-FFF2-40B4-BE49-F238E27FC236}">
                <a16:creationId xmlns:a16="http://schemas.microsoft.com/office/drawing/2014/main" id="{B68C40FB-63D5-D785-616B-F27B4D0F1064}"/>
              </a:ext>
            </a:extLst>
          </p:cNvPr>
          <p:cNvCxnSpPr/>
          <p:nvPr/>
        </p:nvCxnSpPr>
        <p:spPr>
          <a:xfrm>
            <a:off x="6854375" y="3681171"/>
            <a:ext cx="0" cy="87178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1" name="Straight Arrow Connector 30">
            <a:extLst>
              <a:ext uri="{FF2B5EF4-FFF2-40B4-BE49-F238E27FC236}">
                <a16:creationId xmlns:a16="http://schemas.microsoft.com/office/drawing/2014/main" id="{F0F13BE6-61B9-9D74-A001-04ED74D215B6}"/>
              </a:ext>
            </a:extLst>
          </p:cNvPr>
          <p:cNvCxnSpPr>
            <a:cxnSpLocks/>
            <a:endCxn id="8" idx="0"/>
          </p:cNvCxnSpPr>
          <p:nvPr/>
        </p:nvCxnSpPr>
        <p:spPr>
          <a:xfrm>
            <a:off x="9434987" y="3681171"/>
            <a:ext cx="22890" cy="23405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4" name="Straight Connector 33">
            <a:extLst>
              <a:ext uri="{FF2B5EF4-FFF2-40B4-BE49-F238E27FC236}">
                <a16:creationId xmlns:a16="http://schemas.microsoft.com/office/drawing/2014/main" id="{D6DAA4F5-2DAB-CE62-0060-7DF1BD34A9AA}"/>
              </a:ext>
            </a:extLst>
          </p:cNvPr>
          <p:cNvCxnSpPr>
            <a:cxnSpLocks/>
          </p:cNvCxnSpPr>
          <p:nvPr/>
        </p:nvCxnSpPr>
        <p:spPr>
          <a:xfrm>
            <a:off x="6854375" y="3109629"/>
            <a:ext cx="0" cy="57154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5701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128397" y="762001"/>
            <a:ext cx="14502003" cy="6807200"/>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2800" b="1" u="sng" dirty="0">
                <a:solidFill>
                  <a:schemeClr val="tx1"/>
                </a:solidFill>
                <a:latin typeface="Roboto"/>
                <a:ea typeface="Roboto"/>
                <a:cs typeface="Roboto"/>
                <a:sym typeface="Roboto"/>
              </a:rPr>
              <a:t>SHARE-CAPITAL OF THE COMPANY</a:t>
            </a:r>
          </a:p>
          <a:p>
            <a:pPr marR="0" lvl="0" algn="ctr" rtl="0">
              <a:lnSpc>
                <a:spcPct val="120000"/>
              </a:lnSpc>
              <a:spcBef>
                <a:spcPts val="0"/>
              </a:spcBef>
              <a:spcAft>
                <a:spcPts val="0"/>
              </a:spcAft>
            </a:pPr>
            <a:endParaRPr lang="en-US" sz="2800" b="1" u="sng"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1600" b="1" u="sng" dirty="0" err="1">
                <a:solidFill>
                  <a:schemeClr val="tx1"/>
                </a:solidFill>
                <a:latin typeface="Roboto"/>
                <a:ea typeface="Roboto"/>
                <a:cs typeface="Roboto"/>
                <a:sym typeface="Roboto"/>
              </a:rPr>
              <a:t>Authorised</a:t>
            </a:r>
            <a:r>
              <a:rPr lang="en-US" sz="1600" b="1" u="sng" dirty="0">
                <a:solidFill>
                  <a:schemeClr val="tx1"/>
                </a:solidFill>
                <a:latin typeface="Roboto"/>
                <a:ea typeface="Roboto"/>
                <a:cs typeface="Roboto"/>
                <a:sym typeface="Roboto"/>
              </a:rPr>
              <a:t> Share Capital : </a:t>
            </a:r>
            <a:r>
              <a:rPr lang="en-US" sz="1600" dirty="0">
                <a:solidFill>
                  <a:schemeClr val="tx1"/>
                </a:solidFill>
                <a:latin typeface="Roboto"/>
                <a:ea typeface="Roboto"/>
                <a:cs typeface="Roboto"/>
                <a:sym typeface="Roboto"/>
              </a:rPr>
              <a:t>This is the total of the share capital which a limited company is allowed (authorized) to issue to its shareholders. It presents the upper boundary for the actually issued share capital. At times, it is also referred as registered capital. </a:t>
            </a:r>
          </a:p>
          <a:p>
            <a:pPr marR="0" lvl="0" rtl="0">
              <a:lnSpc>
                <a:spcPct val="120000"/>
              </a:lnSpc>
              <a:spcBef>
                <a:spcPts val="0"/>
              </a:spcBef>
              <a:spcAft>
                <a:spcPts val="0"/>
              </a:spcAft>
            </a:pPr>
            <a:endParaRPr lang="en-US" sz="1600"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1600" b="1" u="sng" dirty="0">
                <a:solidFill>
                  <a:schemeClr val="tx1"/>
                </a:solidFill>
                <a:latin typeface="Roboto"/>
                <a:ea typeface="Roboto"/>
                <a:cs typeface="Roboto"/>
                <a:sym typeface="Roboto"/>
              </a:rPr>
              <a:t>Issued Share Capital:</a:t>
            </a:r>
            <a:r>
              <a:rPr lang="en-US" sz="1600" b="1" dirty="0">
                <a:solidFill>
                  <a:schemeClr val="tx1"/>
                </a:solidFill>
                <a:latin typeface="Roboto"/>
                <a:ea typeface="Roboto"/>
                <a:cs typeface="Roboto"/>
                <a:sym typeface="Roboto"/>
              </a:rPr>
              <a:t>  </a:t>
            </a:r>
            <a:r>
              <a:rPr lang="en-US" sz="1600" dirty="0">
                <a:solidFill>
                  <a:schemeClr val="tx1"/>
                </a:solidFill>
                <a:latin typeface="Roboto"/>
                <a:ea typeface="Roboto"/>
                <a:cs typeface="Roboto"/>
                <a:sym typeface="Roboto"/>
              </a:rPr>
              <a:t>It is the total of the share capital issued to shareholders. This shall be less than the authorized capital.</a:t>
            </a:r>
          </a:p>
          <a:p>
            <a:pPr marR="0" lvl="0" rtl="0">
              <a:lnSpc>
                <a:spcPct val="120000"/>
              </a:lnSpc>
              <a:spcBef>
                <a:spcPts val="0"/>
              </a:spcBef>
              <a:spcAft>
                <a:spcPts val="0"/>
              </a:spcAft>
            </a:pPr>
            <a:endParaRPr lang="en-US" sz="1600"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1600" b="1" u="sng" dirty="0">
                <a:solidFill>
                  <a:schemeClr val="tx1"/>
                </a:solidFill>
                <a:latin typeface="Roboto"/>
                <a:ea typeface="Roboto"/>
                <a:cs typeface="Roboto"/>
                <a:sym typeface="Roboto"/>
              </a:rPr>
              <a:t>Subscribed Capital</a:t>
            </a:r>
            <a:r>
              <a:rPr lang="en-US" sz="1600" dirty="0">
                <a:solidFill>
                  <a:schemeClr val="tx1"/>
                </a:solidFill>
                <a:latin typeface="Roboto"/>
                <a:ea typeface="Roboto"/>
                <a:cs typeface="Roboto"/>
                <a:sym typeface="Roboto"/>
              </a:rPr>
              <a:t>: It is the portion of the issued capital, which has been subscribed by all the investors including the public.</a:t>
            </a:r>
          </a:p>
          <a:p>
            <a:pPr marR="0" lvl="0" rtl="0">
              <a:lnSpc>
                <a:spcPct val="120000"/>
              </a:lnSpc>
              <a:spcBef>
                <a:spcPts val="0"/>
              </a:spcBef>
              <a:spcAft>
                <a:spcPts val="0"/>
              </a:spcAft>
            </a:pPr>
            <a:endParaRPr lang="en-US" sz="1600"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1600" b="1" u="sng" dirty="0">
                <a:solidFill>
                  <a:schemeClr val="tx1"/>
                </a:solidFill>
                <a:latin typeface="Roboto"/>
                <a:ea typeface="Roboto"/>
                <a:cs typeface="Roboto"/>
                <a:sym typeface="Roboto"/>
              </a:rPr>
              <a:t>Paid up Share Capital : </a:t>
            </a:r>
            <a:r>
              <a:rPr lang="en-US" sz="1600" dirty="0">
                <a:solidFill>
                  <a:schemeClr val="tx1"/>
                </a:solidFill>
                <a:latin typeface="Roboto"/>
                <a:ea typeface="Roboto"/>
                <a:cs typeface="Roboto"/>
                <a:sym typeface="Roboto"/>
              </a:rPr>
              <a:t>It is the amount of share capital paid by the shareholders.</a:t>
            </a:r>
          </a:p>
          <a:p>
            <a:pPr marR="0" lvl="0" rtl="0">
              <a:lnSpc>
                <a:spcPct val="120000"/>
              </a:lnSpc>
              <a:spcBef>
                <a:spcPts val="0"/>
              </a:spcBef>
              <a:spcAft>
                <a:spcPts val="0"/>
              </a:spcAft>
            </a:pPr>
            <a:endParaRPr lang="en-US" sz="1600" dirty="0">
              <a:solidFill>
                <a:schemeClr val="tx1"/>
              </a:solidFill>
              <a:latin typeface="Roboto"/>
              <a:ea typeface="Roboto"/>
              <a:cs typeface="Roboto"/>
              <a:sym typeface="Roboto"/>
            </a:endParaRPr>
          </a:p>
          <a:p>
            <a:pPr marR="0" lvl="0" rtl="0">
              <a:lnSpc>
                <a:spcPct val="120000"/>
              </a:lnSpc>
              <a:spcBef>
                <a:spcPts val="0"/>
              </a:spcBef>
              <a:spcAft>
                <a:spcPts val="0"/>
              </a:spcAft>
            </a:pPr>
            <a:endParaRPr lang="en-US" sz="1600" dirty="0">
              <a:solidFill>
                <a:schemeClr val="tx1"/>
              </a:solidFill>
              <a:latin typeface="Roboto"/>
              <a:ea typeface="Roboto"/>
              <a:cs typeface="Roboto"/>
              <a:sym typeface="Roboto"/>
            </a:endParaRPr>
          </a:p>
          <a:p>
            <a:pPr marR="0" lvl="0" rtl="0">
              <a:lnSpc>
                <a:spcPct val="120000"/>
              </a:lnSpc>
              <a:spcBef>
                <a:spcPts val="0"/>
              </a:spcBef>
              <a:spcAft>
                <a:spcPts val="0"/>
              </a:spcAft>
            </a:pPr>
            <a:r>
              <a:rPr lang="en-US" sz="1600" b="1" u="sng" dirty="0">
                <a:solidFill>
                  <a:schemeClr val="tx1"/>
                </a:solidFill>
                <a:latin typeface="Roboto"/>
                <a:ea typeface="Roboto"/>
                <a:cs typeface="Roboto"/>
                <a:sym typeface="Roboto"/>
              </a:rPr>
              <a:t>DCL covering the share capital areas</a:t>
            </a:r>
            <a:r>
              <a:rPr lang="en-US" sz="1600" dirty="0">
                <a:solidFill>
                  <a:schemeClr val="tx1"/>
                </a:solidFill>
                <a:latin typeface="Roboto"/>
                <a:ea typeface="Roboto"/>
                <a:cs typeface="Roboto"/>
                <a:sym typeface="Roboto"/>
              </a:rPr>
              <a:t>: </a:t>
            </a: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pic>
        <p:nvPicPr>
          <p:cNvPr id="3" name="Picture 2">
            <a:extLst>
              <a:ext uri="{FF2B5EF4-FFF2-40B4-BE49-F238E27FC236}">
                <a16:creationId xmlns:a16="http://schemas.microsoft.com/office/drawing/2014/main" id="{02AC8E13-770E-C861-D0A2-6A87F7FD630F}"/>
              </a:ext>
            </a:extLst>
          </p:cNvPr>
          <p:cNvPicPr>
            <a:picLocks noChangeAspect="1"/>
          </p:cNvPicPr>
          <p:nvPr/>
        </p:nvPicPr>
        <p:blipFill>
          <a:blip r:embed="rId5"/>
          <a:stretch>
            <a:fillRect/>
          </a:stretch>
        </p:blipFill>
        <p:spPr>
          <a:xfrm>
            <a:off x="360174" y="5308601"/>
            <a:ext cx="3233925" cy="1398588"/>
          </a:xfrm>
          <a:prstGeom prst="rect">
            <a:avLst/>
          </a:prstGeom>
        </p:spPr>
      </p:pic>
      <p:pic>
        <p:nvPicPr>
          <p:cNvPr id="5" name="Picture 4">
            <a:extLst>
              <a:ext uri="{FF2B5EF4-FFF2-40B4-BE49-F238E27FC236}">
                <a16:creationId xmlns:a16="http://schemas.microsoft.com/office/drawing/2014/main" id="{1E090D21-7742-CEFA-BF85-B08762D5907E}"/>
              </a:ext>
            </a:extLst>
          </p:cNvPr>
          <p:cNvPicPr>
            <a:picLocks noChangeAspect="1"/>
          </p:cNvPicPr>
          <p:nvPr/>
        </p:nvPicPr>
        <p:blipFill>
          <a:blip r:embed="rId6"/>
          <a:stretch>
            <a:fillRect/>
          </a:stretch>
        </p:blipFill>
        <p:spPr>
          <a:xfrm>
            <a:off x="4405167" y="5237165"/>
            <a:ext cx="2619375" cy="1470024"/>
          </a:xfrm>
          <a:prstGeom prst="rect">
            <a:avLst/>
          </a:prstGeom>
        </p:spPr>
      </p:pic>
      <p:pic>
        <p:nvPicPr>
          <p:cNvPr id="7" name="Picture 6">
            <a:extLst>
              <a:ext uri="{FF2B5EF4-FFF2-40B4-BE49-F238E27FC236}">
                <a16:creationId xmlns:a16="http://schemas.microsoft.com/office/drawing/2014/main" id="{449AC338-30C1-B6BE-09C0-CCF19F761154}"/>
              </a:ext>
            </a:extLst>
          </p:cNvPr>
          <p:cNvPicPr>
            <a:picLocks noChangeAspect="1"/>
          </p:cNvPicPr>
          <p:nvPr/>
        </p:nvPicPr>
        <p:blipFill>
          <a:blip r:embed="rId7"/>
          <a:stretch>
            <a:fillRect/>
          </a:stretch>
        </p:blipFill>
        <p:spPr>
          <a:xfrm>
            <a:off x="11358752" y="4940300"/>
            <a:ext cx="3271647" cy="2527300"/>
          </a:xfrm>
          <a:prstGeom prst="rect">
            <a:avLst/>
          </a:prstGeom>
        </p:spPr>
      </p:pic>
    </p:spTree>
    <p:extLst>
      <p:ext uri="{BB962C8B-B14F-4D97-AF65-F5344CB8AC3E}">
        <p14:creationId xmlns:p14="http://schemas.microsoft.com/office/powerpoint/2010/main" val="294204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749300" y="762000"/>
            <a:ext cx="13449300" cy="7035732"/>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2800" b="1" u="sng" dirty="0">
                <a:solidFill>
                  <a:schemeClr val="tx1"/>
                </a:solidFill>
                <a:latin typeface="Roboto"/>
                <a:ea typeface="Roboto"/>
                <a:cs typeface="Roboto"/>
                <a:sym typeface="Roboto"/>
              </a:rPr>
              <a:t>REGISTRATION OF CHARGES: SECTION 77</a:t>
            </a:r>
          </a:p>
          <a:p>
            <a:pPr marL="285750" lvl="0" indent="-285750" algn="just">
              <a:lnSpc>
                <a:spcPct val="120000"/>
              </a:lnSpc>
              <a:buFont typeface="Wingdings" panose="05000000000000000000" pitchFamily="2" charset="2"/>
              <a:buChar char="q"/>
            </a:pPr>
            <a:r>
              <a:rPr lang="en-US" sz="1800" dirty="0">
                <a:solidFill>
                  <a:schemeClr val="tx1"/>
                </a:solidFill>
                <a:latin typeface="Roboto"/>
                <a:ea typeface="Roboto"/>
                <a:cs typeface="Roboto"/>
                <a:sym typeface="Roboto"/>
              </a:rPr>
              <a:t>A Company creating a charge, shall register the particulars of the said charge with the ROC within 30 days of its creation.</a:t>
            </a:r>
          </a:p>
          <a:p>
            <a:pPr marL="285750" lvl="0" indent="-285750" algn="just">
              <a:lnSpc>
                <a:spcPct val="120000"/>
              </a:lnSpc>
              <a:buFont typeface="Wingdings" panose="05000000000000000000" pitchFamily="2" charset="2"/>
              <a:buChar char="q"/>
            </a:pPr>
            <a:endParaRPr lang="en-US" sz="1800" dirty="0">
              <a:solidFill>
                <a:schemeClr val="tx1"/>
              </a:solidFill>
              <a:latin typeface="Roboto"/>
              <a:ea typeface="Roboto"/>
              <a:cs typeface="Roboto"/>
              <a:sym typeface="Roboto"/>
            </a:endParaRPr>
          </a:p>
          <a:p>
            <a:pPr marL="285750" lvl="0" indent="-285750" algn="just">
              <a:lnSpc>
                <a:spcPct val="120000"/>
              </a:lnSpc>
              <a:buFont typeface="Wingdings" panose="05000000000000000000" pitchFamily="2" charset="2"/>
              <a:buChar char="q"/>
            </a:pPr>
            <a:r>
              <a:rPr lang="en-US" sz="1800" dirty="0">
                <a:solidFill>
                  <a:schemeClr val="tx1"/>
                </a:solidFill>
                <a:latin typeface="Roboto"/>
                <a:ea typeface="Roboto"/>
                <a:cs typeface="Roboto"/>
                <a:sym typeface="Roboto"/>
              </a:rPr>
              <a:t>The charge could be </a:t>
            </a:r>
          </a:p>
          <a:p>
            <a:pPr lvl="0" algn="just">
              <a:lnSpc>
                <a:spcPct val="120000"/>
              </a:lnSpc>
            </a:pPr>
            <a:r>
              <a:rPr lang="en-US" sz="1800" dirty="0">
                <a:solidFill>
                  <a:schemeClr val="tx1"/>
                </a:solidFill>
                <a:latin typeface="Roboto"/>
                <a:ea typeface="Roboto"/>
                <a:cs typeface="Roboto"/>
                <a:sym typeface="Roboto"/>
              </a:rPr>
              <a:t>	A) on its property or assets or </a:t>
            </a:r>
          </a:p>
          <a:p>
            <a:pPr lvl="0" algn="just">
              <a:lnSpc>
                <a:spcPct val="120000"/>
              </a:lnSpc>
            </a:pPr>
            <a:r>
              <a:rPr lang="en-US" sz="1800" dirty="0">
                <a:solidFill>
                  <a:schemeClr val="tx1"/>
                </a:solidFill>
                <a:latin typeface="Roboto"/>
                <a:ea typeface="Roboto"/>
                <a:cs typeface="Roboto"/>
                <a:sym typeface="Roboto"/>
              </a:rPr>
              <a:t>	b) any if its undertakings</a:t>
            </a:r>
          </a:p>
          <a:p>
            <a:pPr lvl="0" algn="just">
              <a:lnSpc>
                <a:spcPct val="120000"/>
              </a:lnSpc>
            </a:pPr>
            <a:r>
              <a:rPr lang="en-US" sz="1800" dirty="0">
                <a:solidFill>
                  <a:schemeClr val="tx1"/>
                </a:solidFill>
                <a:latin typeface="Roboto"/>
                <a:ea typeface="Roboto"/>
                <a:cs typeface="Roboto"/>
                <a:sym typeface="Roboto"/>
              </a:rPr>
              <a:t>	c) whether tangible or otherwise. </a:t>
            </a:r>
          </a:p>
          <a:p>
            <a:pPr lvl="0" algn="just">
              <a:lnSpc>
                <a:spcPct val="120000"/>
              </a:lnSpc>
            </a:pPr>
            <a:endParaRPr lang="en-US" sz="1800" dirty="0">
              <a:solidFill>
                <a:schemeClr val="tx1"/>
              </a:solidFill>
              <a:latin typeface="Roboto"/>
              <a:ea typeface="Roboto"/>
              <a:cs typeface="Roboto"/>
              <a:sym typeface="Roboto"/>
            </a:endParaRPr>
          </a:p>
          <a:p>
            <a:pPr marL="285750" lvl="0" indent="-285750" algn="just">
              <a:lnSpc>
                <a:spcPct val="120000"/>
              </a:lnSpc>
              <a:buFont typeface="Wingdings" panose="05000000000000000000" pitchFamily="2" charset="2"/>
              <a:buChar char="q"/>
            </a:pPr>
            <a:r>
              <a:rPr lang="en-US" sz="1800" dirty="0">
                <a:solidFill>
                  <a:schemeClr val="tx1"/>
                </a:solidFill>
                <a:latin typeface="Roboto"/>
                <a:ea typeface="Roboto"/>
                <a:cs typeface="Roboto"/>
                <a:sym typeface="Roboto"/>
              </a:rPr>
              <a:t>The Company shall pass the board resolution for obtaining the loan from the bank and financial institution.</a:t>
            </a:r>
          </a:p>
          <a:p>
            <a:pPr marL="285750" lvl="0" indent="-285750" algn="just">
              <a:lnSpc>
                <a:spcPct val="120000"/>
              </a:lnSpc>
              <a:buFont typeface="Wingdings" panose="05000000000000000000" pitchFamily="2" charset="2"/>
              <a:buChar char="q"/>
            </a:pPr>
            <a:endParaRPr lang="en-US" sz="1800" dirty="0">
              <a:solidFill>
                <a:schemeClr val="tx1"/>
              </a:solidFill>
              <a:latin typeface="Roboto"/>
              <a:ea typeface="Roboto"/>
              <a:cs typeface="Roboto"/>
              <a:sym typeface="Roboto"/>
            </a:endParaRPr>
          </a:p>
          <a:p>
            <a:pPr marL="285750" lvl="0" indent="-285750" algn="just">
              <a:lnSpc>
                <a:spcPct val="120000"/>
              </a:lnSpc>
              <a:buFont typeface="Wingdings" panose="05000000000000000000" pitchFamily="2" charset="2"/>
              <a:buChar char="q"/>
            </a:pPr>
            <a:r>
              <a:rPr lang="en-US" sz="1800" dirty="0">
                <a:solidFill>
                  <a:schemeClr val="tx1"/>
                </a:solidFill>
                <a:latin typeface="Roboto"/>
                <a:ea typeface="Roboto"/>
                <a:cs typeface="Roboto"/>
                <a:sym typeface="Roboto"/>
              </a:rPr>
              <a:t>The duly </a:t>
            </a:r>
            <a:r>
              <a:rPr lang="en-US" sz="1800" dirty="0" err="1">
                <a:solidFill>
                  <a:schemeClr val="tx1"/>
                </a:solidFill>
                <a:latin typeface="Roboto"/>
                <a:ea typeface="Roboto"/>
                <a:cs typeface="Roboto"/>
                <a:sym typeface="Roboto"/>
              </a:rPr>
              <a:t>authorised</a:t>
            </a:r>
            <a:r>
              <a:rPr lang="en-US" sz="1800" dirty="0">
                <a:solidFill>
                  <a:schemeClr val="tx1"/>
                </a:solidFill>
                <a:latin typeface="Roboto"/>
                <a:ea typeface="Roboto"/>
                <a:cs typeface="Roboto"/>
                <a:sym typeface="Roboto"/>
              </a:rPr>
              <a:t> Director of the Company shall execute the agreement along with others requisite documents from the bank and obtain the copy of it for filing to the ROC.</a:t>
            </a:r>
          </a:p>
          <a:p>
            <a:pPr marL="285750" lvl="0" indent="-285750" algn="just">
              <a:lnSpc>
                <a:spcPct val="120000"/>
              </a:lnSpc>
              <a:buFont typeface="Wingdings" panose="05000000000000000000" pitchFamily="2" charset="2"/>
              <a:buChar char="q"/>
            </a:pPr>
            <a:endParaRPr lang="en-US" sz="1800" dirty="0">
              <a:solidFill>
                <a:schemeClr val="tx1"/>
              </a:solidFill>
              <a:latin typeface="Roboto"/>
              <a:ea typeface="Roboto"/>
              <a:cs typeface="Roboto"/>
              <a:sym typeface="Roboto"/>
            </a:endParaRPr>
          </a:p>
          <a:p>
            <a:pPr marL="285750" lvl="0" indent="-285750" algn="just">
              <a:lnSpc>
                <a:spcPct val="120000"/>
              </a:lnSpc>
              <a:buFont typeface="Wingdings" panose="05000000000000000000" pitchFamily="2" charset="2"/>
              <a:buChar char="q"/>
            </a:pPr>
            <a:r>
              <a:rPr lang="en-US" sz="1800" dirty="0">
                <a:solidFill>
                  <a:schemeClr val="tx1"/>
                </a:solidFill>
                <a:latin typeface="Roboto"/>
                <a:ea typeface="Roboto"/>
                <a:cs typeface="Roboto"/>
                <a:sym typeface="Roboto"/>
              </a:rPr>
              <a:t>Thereafter the company shall file the E-Form CHG-1 for registration of Charge on MCA Portal, the particulars of charge shall be signed by the charge holder and the company.</a:t>
            </a:r>
          </a:p>
          <a:p>
            <a:pPr marL="285750" lvl="0" indent="-285750" algn="just">
              <a:lnSpc>
                <a:spcPct val="120000"/>
              </a:lnSpc>
              <a:buFont typeface="Wingdings" panose="05000000000000000000" pitchFamily="2" charset="2"/>
              <a:buChar char="q"/>
            </a:pPr>
            <a:endParaRPr lang="en-US" sz="1800" dirty="0">
              <a:solidFill>
                <a:schemeClr val="tx1"/>
              </a:solidFill>
              <a:latin typeface="Roboto"/>
              <a:ea typeface="Roboto"/>
              <a:cs typeface="Roboto"/>
              <a:sym typeface="Roboto"/>
            </a:endParaRPr>
          </a:p>
          <a:p>
            <a:pPr marL="285750" lvl="0" indent="-285750" algn="just">
              <a:lnSpc>
                <a:spcPct val="120000"/>
              </a:lnSpc>
              <a:buFont typeface="Wingdings" panose="05000000000000000000" pitchFamily="2" charset="2"/>
              <a:buChar char="q"/>
            </a:pPr>
            <a:r>
              <a:rPr lang="en-US" sz="2400" dirty="0">
                <a:solidFill>
                  <a:srgbClr val="333333"/>
                </a:solidFill>
                <a:latin typeface="Arial" panose="020B0604020202020204" pitchFamily="34" charset="0"/>
              </a:rPr>
              <a:t> </a:t>
            </a:r>
            <a:r>
              <a:rPr lang="en-US" sz="1800" dirty="0">
                <a:solidFill>
                  <a:schemeClr val="tx1"/>
                </a:solidFill>
                <a:latin typeface="Roboto"/>
                <a:ea typeface="Roboto"/>
                <a:cs typeface="Roboto"/>
              </a:rPr>
              <a:t>If a company </a:t>
            </a:r>
            <a:r>
              <a:rPr lang="en-US" sz="1800" u="sng" dirty="0">
                <a:solidFill>
                  <a:schemeClr val="tx1"/>
                </a:solidFill>
                <a:latin typeface="Roboto"/>
                <a:ea typeface="Roboto"/>
                <a:cs typeface="Roboto"/>
              </a:rPr>
              <a:t>fails to register the charge within 30 days </a:t>
            </a:r>
            <a:r>
              <a:rPr lang="en-US" sz="1800" dirty="0">
                <a:solidFill>
                  <a:schemeClr val="tx1"/>
                </a:solidFill>
                <a:latin typeface="Roboto"/>
                <a:ea typeface="Roboto"/>
                <a:cs typeface="Roboto"/>
              </a:rPr>
              <a:t>from its creation, , the Registrar may, on an application, allow such registration to be made within a further period of sixty days after payment of such </a:t>
            </a:r>
            <a:r>
              <a:rPr lang="en-US" sz="1800" dirty="0" err="1">
                <a:solidFill>
                  <a:schemeClr val="tx1"/>
                </a:solidFill>
                <a:latin typeface="Roboto"/>
                <a:ea typeface="Roboto"/>
                <a:cs typeface="Roboto"/>
              </a:rPr>
              <a:t>advalorem</a:t>
            </a:r>
            <a:r>
              <a:rPr lang="en-US" sz="1800" dirty="0">
                <a:solidFill>
                  <a:schemeClr val="tx1"/>
                </a:solidFill>
                <a:latin typeface="Roboto"/>
                <a:ea typeface="Roboto"/>
                <a:cs typeface="Roboto"/>
              </a:rPr>
              <a:t> fees.</a:t>
            </a:r>
          </a:p>
          <a:p>
            <a:pPr marL="285750" lvl="0" indent="-285750" algn="just">
              <a:lnSpc>
                <a:spcPct val="120000"/>
              </a:lnSpc>
              <a:buFont typeface="Wingdings" panose="05000000000000000000" pitchFamily="2" charset="2"/>
              <a:buChar char="q"/>
            </a:pPr>
            <a:endParaRPr lang="en-US" sz="1800" dirty="0">
              <a:solidFill>
                <a:schemeClr val="tx1"/>
              </a:solidFill>
              <a:latin typeface="Roboto"/>
              <a:ea typeface="Roboto"/>
              <a:cs typeface="Roboto"/>
              <a:sym typeface="Roboto"/>
            </a:endParaRPr>
          </a:p>
          <a:p>
            <a:pPr marL="285750" lvl="1" indent="-285750" algn="just">
              <a:lnSpc>
                <a:spcPct val="120000"/>
              </a:lnSpc>
              <a:buFont typeface="Wingdings" panose="05000000000000000000" pitchFamily="2" charset="2"/>
              <a:buChar char="q"/>
            </a:pPr>
            <a:r>
              <a:rPr lang="en-US" sz="1800" dirty="0">
                <a:solidFill>
                  <a:schemeClr val="tx1"/>
                </a:solidFill>
                <a:latin typeface="Roboto"/>
                <a:ea typeface="Roboto"/>
                <a:cs typeface="Roboto"/>
                <a:sym typeface="Roboto"/>
              </a:rPr>
              <a:t>The Company cannot create the charge after 90 days from the date of its creation.</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25412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546100" y="762000"/>
            <a:ext cx="13374588" cy="6961865"/>
          </a:xfrm>
          <a:prstGeom prst="rect">
            <a:avLst/>
          </a:prstGeom>
          <a:noFill/>
          <a:ln>
            <a:noFill/>
          </a:ln>
        </p:spPr>
        <p:txBody>
          <a:bodyPr spcFirstLastPara="1" wrap="square" lIns="91425" tIns="45700" rIns="91425" bIns="45700" anchor="t" anchorCtr="0">
            <a:spAutoFit/>
          </a:bodyPr>
          <a:lstStyle/>
          <a:p>
            <a:pPr marR="0" lvl="0" algn="ctr" rtl="0">
              <a:lnSpc>
                <a:spcPct val="120000"/>
              </a:lnSpc>
              <a:spcBef>
                <a:spcPts val="0"/>
              </a:spcBef>
              <a:spcAft>
                <a:spcPts val="0"/>
              </a:spcAft>
            </a:pPr>
            <a:r>
              <a:rPr lang="en-US" sz="2800" b="1" u="sng" dirty="0">
                <a:solidFill>
                  <a:schemeClr val="tx1"/>
                </a:solidFill>
                <a:latin typeface="Roboto"/>
                <a:ea typeface="Roboto"/>
                <a:cs typeface="Roboto"/>
                <a:sym typeface="Roboto"/>
              </a:rPr>
              <a:t>PARTICULARS OF CHARGES TO BE CHECKED</a:t>
            </a:r>
          </a:p>
          <a:p>
            <a:pPr lvl="0" algn="just">
              <a:lnSpc>
                <a:spcPct val="120000"/>
              </a:lnSpc>
            </a:pPr>
            <a:r>
              <a:rPr lang="en-US" sz="1800" dirty="0">
                <a:solidFill>
                  <a:schemeClr val="tx1"/>
                </a:solidFill>
                <a:latin typeface="Roboto"/>
                <a:ea typeface="Roboto"/>
                <a:cs typeface="Roboto"/>
                <a:sym typeface="Roboto"/>
              </a:rPr>
              <a:t> </a:t>
            </a:r>
          </a:p>
          <a:p>
            <a:pPr lvl="0" algn="just">
              <a:lnSpc>
                <a:spcPct val="120000"/>
              </a:lnSpc>
            </a:pPr>
            <a:endParaRPr lang="en-US" sz="1800"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a:p>
            <a:pPr marR="0" lvl="0" algn="ctr" rtl="0">
              <a:lnSpc>
                <a:spcPct val="120000"/>
              </a:lnSpc>
              <a:spcBef>
                <a:spcPts val="0"/>
              </a:spcBef>
              <a:spcAft>
                <a:spcPts val="0"/>
              </a:spcAft>
            </a:pPr>
            <a:endParaRPr lang="en-US" sz="4400" b="1"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3" name="Picture 2">
            <a:extLst>
              <a:ext uri="{FF2B5EF4-FFF2-40B4-BE49-F238E27FC236}">
                <a16:creationId xmlns:a16="http://schemas.microsoft.com/office/drawing/2014/main" id="{712A6226-8A0C-2887-569D-6F9996F1FB94}"/>
              </a:ext>
            </a:extLst>
          </p:cNvPr>
          <p:cNvPicPr>
            <a:picLocks noChangeAspect="1"/>
          </p:cNvPicPr>
          <p:nvPr/>
        </p:nvPicPr>
        <p:blipFill>
          <a:blip r:embed="rId5"/>
          <a:stretch>
            <a:fillRect/>
          </a:stretch>
        </p:blipFill>
        <p:spPr>
          <a:xfrm>
            <a:off x="1485900" y="1675722"/>
            <a:ext cx="11760200" cy="5618505"/>
          </a:xfrm>
          <a:prstGeom prst="rect">
            <a:avLst/>
          </a:prstGeom>
        </p:spPr>
      </p:pic>
    </p:spTree>
    <p:extLst>
      <p:ext uri="{BB962C8B-B14F-4D97-AF65-F5344CB8AC3E}">
        <p14:creationId xmlns:p14="http://schemas.microsoft.com/office/powerpoint/2010/main" val="344131663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A6C34F0DE2084C876D09A16B8CDFE3" ma:contentTypeVersion="8" ma:contentTypeDescription="Create a new document." ma:contentTypeScope="" ma:versionID="71e4aa8d4690ccf8e02ce3822e0732c1">
  <xsd:schema xmlns:xsd="http://www.w3.org/2001/XMLSchema" xmlns:xs="http://www.w3.org/2001/XMLSchema" xmlns:p="http://schemas.microsoft.com/office/2006/metadata/properties" xmlns:ns3="413e35b0-d46c-4fda-94ca-6c0dad8f5419" xmlns:ns4="d650fb52-dbcd-4403-80d4-5409e429d928" targetNamespace="http://schemas.microsoft.com/office/2006/metadata/properties" ma:root="true" ma:fieldsID="5200df118fff867113ea781275cfd4f2" ns3:_="" ns4:_="">
    <xsd:import namespace="413e35b0-d46c-4fda-94ca-6c0dad8f5419"/>
    <xsd:import namespace="d650fb52-dbcd-4403-80d4-5409e429d92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3e35b0-d46c-4fda-94ca-6c0dad8f5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50fb52-dbcd-4403-80d4-5409e429d9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3268A3-984C-4416-9252-4BAD6E875F52}">
  <ds:schemaRefs>
    <ds:schemaRef ds:uri="http://schemas.microsoft.com/sharepoint/v3/contenttype/forms"/>
  </ds:schemaRefs>
</ds:datastoreItem>
</file>

<file path=customXml/itemProps2.xml><?xml version="1.0" encoding="utf-8"?>
<ds:datastoreItem xmlns:ds="http://schemas.openxmlformats.org/officeDocument/2006/customXml" ds:itemID="{2E6614E0-EBD7-4DA2-B6BC-2FC1EE910F70}">
  <ds:schemaRefs>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purl.org/dc/elements/1.1/"/>
    <ds:schemaRef ds:uri="http://schemas.microsoft.com/office/infopath/2007/PartnerControls"/>
    <ds:schemaRef ds:uri="d650fb52-dbcd-4403-80d4-5409e429d928"/>
    <ds:schemaRef ds:uri="413e35b0-d46c-4fda-94ca-6c0dad8f5419"/>
    <ds:schemaRef ds:uri="http://schemas.microsoft.com/office/2006/metadata/properties"/>
  </ds:schemaRefs>
</ds:datastoreItem>
</file>

<file path=customXml/itemProps3.xml><?xml version="1.0" encoding="utf-8"?>
<ds:datastoreItem xmlns:ds="http://schemas.openxmlformats.org/officeDocument/2006/customXml" ds:itemID="{B7680044-723F-46B2-8F07-AB882A525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3e35b0-d46c-4fda-94ca-6c0dad8f5419"/>
    <ds:schemaRef ds:uri="d650fb52-dbcd-4403-80d4-5409e429d9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719</TotalTime>
  <Words>2465</Words>
  <Application>Microsoft Office PowerPoint</Application>
  <PresentationFormat>Custom</PresentationFormat>
  <Paragraphs>322</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Wingdings</vt:lpstr>
      <vt:lpstr>Calibri</vt:lpstr>
      <vt:lpstr>Faustina</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Agrawal</dc:creator>
  <cp:lastModifiedBy>Namrata Kamboj</cp:lastModifiedBy>
  <cp:revision>35</cp:revision>
  <dcterms:modified xsi:type="dcterms:W3CDTF">2024-01-06T09:21:07Z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0x010100CDA6C34F0DE2084C876D09A16B8CDFE3</vt:lpwstr>
  </property>
</Properties>
</file>